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63" r:id="rId1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D4D0"/>
    <a:srgbClr val="9E99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854"/>
    <p:restoredTop sz="94708"/>
  </p:normalViewPr>
  <p:slideViewPr>
    <p:cSldViewPr snapToGrid="0" snapToObjects="1">
      <p:cViewPr>
        <p:scale>
          <a:sx n="112" d="100"/>
          <a:sy n="112" d="100"/>
        </p:scale>
        <p:origin x="144" y="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6C287A-F2DE-1745-9961-6E3FB2AB098C}" type="datetimeFigureOut">
              <a:rPr lang="de-DE" smtClean="0"/>
              <a:t>30.05.22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92010C-E397-914A-A05A-86CEB850FF0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118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Master-Untertitelformat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30.05.22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98579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30.05.22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61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30.05.22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11115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30.05.22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62815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30.05.22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48764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30.05.22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44036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30.05.22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9042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30.05.22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83286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auf Platzhalter ziehen oder durch Klicken auf Symbol hinzufügen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30.05.22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98270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Platzhalter für vertikalen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30.05.22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27047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Platzhalter für vertikalen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24878-9393-4F43-97FD-225A9F6FB13B}" type="datetimeFigureOut">
              <a:rPr lang="de-DE" smtClean="0"/>
              <a:t>30.05.22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5387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24878-9393-4F43-97FD-225A9F6FB13B}" type="datetimeFigureOut">
              <a:rPr lang="de-DE" smtClean="0"/>
              <a:t>30.05.22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8FB0D-0ED7-1243-9256-893FFF44382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06592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4.png"/><Relationship Id="rId5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4.png"/><Relationship Id="rId5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rk-wallpaper-25-wallpaper-background-hd - ...Lost Surfboards by Mayh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" r="6342"/>
          <a:stretch/>
        </p:blipFill>
        <p:spPr bwMode="auto"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pical Leaves Wallpaper Green Muriva L604-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" r="-3" b="-3"/>
          <a:stretch/>
        </p:blipFill>
        <p:spPr bwMode="auto"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Wolke 1"/>
          <p:cNvSpPr/>
          <p:nvPr/>
        </p:nvSpPr>
        <p:spPr>
          <a:xfrm>
            <a:off x="1011488" y="1132041"/>
            <a:ext cx="5454869" cy="3405352"/>
          </a:xfrm>
          <a:prstGeom prst="cloud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4800" dirty="0" smtClean="0">
                <a:latin typeface="Marker Felt Thin" charset="0"/>
                <a:ea typeface="Marker Felt Thin" charset="0"/>
                <a:cs typeface="Marker Felt Thin" charset="0"/>
              </a:rPr>
              <a:t>Herzlich willkommen!</a:t>
            </a:r>
            <a:endParaRPr lang="de-DE" sz="48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2054" name="Picture 6" descr="itmoji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" y="3244084"/>
            <a:ext cx="379095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260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rk-wallpaper-25-wallpaper-background-hd - ...Lost Surfboards by Mayh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" r="6342"/>
          <a:stretch/>
        </p:blipFill>
        <p:spPr bwMode="auto"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pical Leaves Wallpaper Green Muriva L604-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" r="-3" b="-3"/>
          <a:stretch/>
        </p:blipFill>
        <p:spPr bwMode="auto"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bgerundetes Rechteck 3"/>
          <p:cNvSpPr/>
          <p:nvPr/>
        </p:nvSpPr>
        <p:spPr>
          <a:xfrm>
            <a:off x="231228" y="1080655"/>
            <a:ext cx="8034030" cy="5582903"/>
          </a:xfrm>
          <a:prstGeom prst="roundRect">
            <a:avLst>
              <a:gd name="adj" fmla="val 10711"/>
            </a:avLst>
          </a:prstGeom>
          <a:ln w="635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0000" rtlCol="0" anchor="t" anchorCtr="0"/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Schmetterlingsblütler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Korbblütler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Doldengewächse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err="1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Boratschgewächse</a:t>
            </a: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sp>
        <p:nvSpPr>
          <p:cNvPr id="6" name="Akkord 5"/>
          <p:cNvSpPr/>
          <p:nvPr/>
        </p:nvSpPr>
        <p:spPr>
          <a:xfrm rot="17561338">
            <a:off x="9039107" y="-924397"/>
            <a:ext cx="2905109" cy="3010188"/>
          </a:xfrm>
          <a:prstGeom prst="chor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9281786" y="94593"/>
            <a:ext cx="24676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smtClean="0">
                <a:latin typeface="Bradley Hand" charset="0"/>
                <a:ea typeface="Bradley Hand" charset="0"/>
                <a:cs typeface="Bradley Hand" charset="0"/>
              </a:rPr>
              <a:t>Datum:</a:t>
            </a:r>
          </a:p>
          <a:p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30</a:t>
            </a:r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.05.2022</a:t>
            </a:r>
            <a:endParaRPr lang="de-DE" sz="32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9" name="Picture 2" descr="https://lh6.googleusercontent.com/YfYbJ9iOYIyfiF53Z1LaBluK0Ixl02iw2sNmaUPH8F4U3a8olwLpRgvPtMwNfhVA7KtuyCvIBTZwwOdH_kjFiiEs7IEFm0ml62G00-5kLV3J3dNFu40jjgXSYFQluDX0G_nwgD7p6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611" y="1044072"/>
            <a:ext cx="549754" cy="1099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eck box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5258" y="2877855"/>
            <a:ext cx="379095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bgerundetes Rechteck 2"/>
          <p:cNvSpPr/>
          <p:nvPr/>
        </p:nvSpPr>
        <p:spPr>
          <a:xfrm>
            <a:off x="231228" y="94593"/>
            <a:ext cx="8034030" cy="708971"/>
          </a:xfrm>
          <a:prstGeom prst="roundRect">
            <a:avLst/>
          </a:prstGeom>
          <a:solidFill>
            <a:srgbClr val="B0D4D0"/>
          </a:solidFill>
          <a:ln w="38100">
            <a:solidFill>
              <a:srgbClr val="9E997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ctr">
              <a:defRPr/>
            </a:pPr>
            <a:r>
              <a:rPr lang="de-DE" sz="2800" dirty="0" err="1" smtClean="0">
                <a:solidFill>
                  <a:sysClr val="windowText" lastClr="000000"/>
                </a:solidFill>
                <a:latin typeface="Bradley Hand" charset="0"/>
                <a:ea typeface="Bradley Hand" charset="0"/>
                <a:cs typeface="Bradley Hand" charset="0"/>
              </a:rPr>
              <a:t>Quiztime</a:t>
            </a:r>
            <a:r>
              <a:rPr lang="de-DE" sz="2800" dirty="0" smtClean="0">
                <a:solidFill>
                  <a:sysClr val="windowText" lastClr="000000"/>
                </a:solidFill>
                <a:latin typeface="Bradley Hand" charset="0"/>
                <a:ea typeface="Bradley Hand" charset="0"/>
                <a:cs typeface="Bradley Hand" charset="0"/>
              </a:rPr>
              <a:t>: Zu welcher Familie gehört die Pflanze?</a:t>
            </a:r>
            <a:endParaRPr lang="de-DE" sz="2800" dirty="0">
              <a:solidFill>
                <a:sysClr val="windowText" lastClr="000000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10" name="Bild 9" descr="https://upload.wikimedia.org/wikipedia/commons/8/86/AngelicaSylvestrisInflorescence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418" y="1360648"/>
            <a:ext cx="5346722" cy="30344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0437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rk-wallpaper-25-wallpaper-background-hd - ...Lost Surfboards by Mayh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" r="6342"/>
          <a:stretch/>
        </p:blipFill>
        <p:spPr bwMode="auto"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pical Leaves Wallpaper Green Muriva L604-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" r="-3" b="-3"/>
          <a:stretch/>
        </p:blipFill>
        <p:spPr bwMode="auto"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bgerundetes Rechteck 3"/>
          <p:cNvSpPr/>
          <p:nvPr/>
        </p:nvSpPr>
        <p:spPr>
          <a:xfrm>
            <a:off x="231228" y="1080655"/>
            <a:ext cx="8034030" cy="5582903"/>
          </a:xfrm>
          <a:prstGeom prst="roundRect">
            <a:avLst>
              <a:gd name="adj" fmla="val 10711"/>
            </a:avLst>
          </a:prstGeom>
          <a:ln w="635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0000" rtlCol="0" anchor="t" anchorCtr="0"/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Schmetterlingsblütler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Korbblütler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Doldengewächse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err="1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Boratschgewächse</a:t>
            </a: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sp>
        <p:nvSpPr>
          <p:cNvPr id="6" name="Akkord 5"/>
          <p:cNvSpPr/>
          <p:nvPr/>
        </p:nvSpPr>
        <p:spPr>
          <a:xfrm rot="17561338">
            <a:off x="9039107" y="-924397"/>
            <a:ext cx="2905109" cy="3010188"/>
          </a:xfrm>
          <a:prstGeom prst="chor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9281786" y="94593"/>
            <a:ext cx="24676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smtClean="0">
                <a:latin typeface="Bradley Hand" charset="0"/>
                <a:ea typeface="Bradley Hand" charset="0"/>
                <a:cs typeface="Bradley Hand" charset="0"/>
              </a:rPr>
              <a:t>Datum:</a:t>
            </a:r>
          </a:p>
          <a:p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30</a:t>
            </a:r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.05.2022</a:t>
            </a:r>
            <a:endParaRPr lang="de-DE" sz="32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9" name="Picture 2" descr="https://lh6.googleusercontent.com/YfYbJ9iOYIyfiF53Z1LaBluK0Ixl02iw2sNmaUPH8F4U3a8olwLpRgvPtMwNfhVA7KtuyCvIBTZwwOdH_kjFiiEs7IEFm0ml62G00-5kLV3J3dNFu40jjgXSYFQluDX0G_nwgD7p6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611" y="1044072"/>
            <a:ext cx="549754" cy="1099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eck box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5258" y="2877855"/>
            <a:ext cx="379095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bgerundetes Rechteck 2"/>
          <p:cNvSpPr/>
          <p:nvPr/>
        </p:nvSpPr>
        <p:spPr>
          <a:xfrm>
            <a:off x="231228" y="94593"/>
            <a:ext cx="8034030" cy="708971"/>
          </a:xfrm>
          <a:prstGeom prst="roundRect">
            <a:avLst/>
          </a:prstGeom>
          <a:solidFill>
            <a:srgbClr val="B0D4D0"/>
          </a:solidFill>
          <a:ln w="38100">
            <a:solidFill>
              <a:srgbClr val="9E997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ctr">
              <a:defRPr/>
            </a:pPr>
            <a:r>
              <a:rPr lang="de-DE" sz="2800" dirty="0" err="1" smtClean="0">
                <a:solidFill>
                  <a:sysClr val="windowText" lastClr="000000"/>
                </a:solidFill>
                <a:latin typeface="Bradley Hand" charset="0"/>
                <a:ea typeface="Bradley Hand" charset="0"/>
                <a:cs typeface="Bradley Hand" charset="0"/>
              </a:rPr>
              <a:t>Quiztime</a:t>
            </a:r>
            <a:r>
              <a:rPr lang="de-DE" sz="2800" dirty="0" smtClean="0">
                <a:solidFill>
                  <a:sysClr val="windowText" lastClr="000000"/>
                </a:solidFill>
                <a:latin typeface="Bradley Hand" charset="0"/>
                <a:ea typeface="Bradley Hand" charset="0"/>
                <a:cs typeface="Bradley Hand" charset="0"/>
              </a:rPr>
              <a:t>: Zu welcher Familie gehört die Pflanze?</a:t>
            </a:r>
            <a:endParaRPr lang="de-DE" sz="2800" dirty="0">
              <a:solidFill>
                <a:sysClr val="windowText" lastClr="000000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11" name="Bild 10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472" y="1551340"/>
            <a:ext cx="4605987" cy="28630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4438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rk-wallpaper-25-wallpaper-background-hd - ...Lost Surfboards by Mayh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" r="6342"/>
          <a:stretch/>
        </p:blipFill>
        <p:spPr bwMode="auto"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pical Leaves Wallpaper Green Muriva L604-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" r="-3" b="-3"/>
          <a:stretch/>
        </p:blipFill>
        <p:spPr bwMode="auto"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bgerundetes Rechteck 3"/>
          <p:cNvSpPr/>
          <p:nvPr/>
        </p:nvSpPr>
        <p:spPr>
          <a:xfrm>
            <a:off x="231228" y="1080655"/>
            <a:ext cx="8034030" cy="5582903"/>
          </a:xfrm>
          <a:prstGeom prst="roundRect">
            <a:avLst>
              <a:gd name="adj" fmla="val 10711"/>
            </a:avLst>
          </a:prstGeom>
          <a:ln w="635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0000" rtlCol="0" anchor="t" anchorCtr="0"/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Kreuzblütler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Rosengewächse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Lippenblütler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Glockenblumengewächse</a:t>
            </a: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sp>
        <p:nvSpPr>
          <p:cNvPr id="6" name="Akkord 5"/>
          <p:cNvSpPr/>
          <p:nvPr/>
        </p:nvSpPr>
        <p:spPr>
          <a:xfrm rot="17561338">
            <a:off x="9039107" y="-924397"/>
            <a:ext cx="2905109" cy="3010188"/>
          </a:xfrm>
          <a:prstGeom prst="chor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9281786" y="94593"/>
            <a:ext cx="24676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smtClean="0">
                <a:latin typeface="Bradley Hand" charset="0"/>
                <a:ea typeface="Bradley Hand" charset="0"/>
                <a:cs typeface="Bradley Hand" charset="0"/>
              </a:rPr>
              <a:t>Datum:</a:t>
            </a:r>
          </a:p>
          <a:p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30</a:t>
            </a:r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.05.2022</a:t>
            </a:r>
            <a:endParaRPr lang="de-DE" sz="32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9" name="Picture 2" descr="https://lh6.googleusercontent.com/YfYbJ9iOYIyfiF53Z1LaBluK0Ixl02iw2sNmaUPH8F4U3a8olwLpRgvPtMwNfhVA7KtuyCvIBTZwwOdH_kjFiiEs7IEFm0ml62G00-5kLV3J3dNFu40jjgXSYFQluDX0G_nwgD7p6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611" y="1044072"/>
            <a:ext cx="549754" cy="1099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eck box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5258" y="2877855"/>
            <a:ext cx="379095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bgerundetes Rechteck 2"/>
          <p:cNvSpPr/>
          <p:nvPr/>
        </p:nvSpPr>
        <p:spPr>
          <a:xfrm>
            <a:off x="231228" y="94593"/>
            <a:ext cx="8034030" cy="708971"/>
          </a:xfrm>
          <a:prstGeom prst="roundRect">
            <a:avLst/>
          </a:prstGeom>
          <a:solidFill>
            <a:srgbClr val="B0D4D0"/>
          </a:solidFill>
          <a:ln w="38100">
            <a:solidFill>
              <a:srgbClr val="9E997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ctr">
              <a:defRPr/>
            </a:pPr>
            <a:r>
              <a:rPr lang="de-DE" sz="2800" dirty="0" err="1" smtClean="0">
                <a:solidFill>
                  <a:sysClr val="windowText" lastClr="000000"/>
                </a:solidFill>
                <a:latin typeface="Bradley Hand" charset="0"/>
                <a:ea typeface="Bradley Hand" charset="0"/>
                <a:cs typeface="Bradley Hand" charset="0"/>
              </a:rPr>
              <a:t>Quiztime</a:t>
            </a:r>
            <a:r>
              <a:rPr lang="de-DE" sz="2800" dirty="0" smtClean="0">
                <a:solidFill>
                  <a:sysClr val="windowText" lastClr="000000"/>
                </a:solidFill>
                <a:latin typeface="Bradley Hand" charset="0"/>
                <a:ea typeface="Bradley Hand" charset="0"/>
                <a:cs typeface="Bradley Hand" charset="0"/>
              </a:rPr>
              <a:t>: Zu welcher Familie gehört die Pflanze?</a:t>
            </a:r>
            <a:endParaRPr lang="de-DE" sz="2800" dirty="0">
              <a:solidFill>
                <a:sysClr val="windowText" lastClr="000000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12" name="Bild 11" descr="https://upload.wikimedia.org/wikipedia/commons/f/f4/Eruca_February_2008-1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473" y="1435310"/>
            <a:ext cx="4340394" cy="28850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984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rk-wallpaper-25-wallpaper-background-hd - ...Lost Surfboards by Mayh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" r="6342"/>
          <a:stretch/>
        </p:blipFill>
        <p:spPr bwMode="auto"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pical Leaves Wallpaper Green Muriva L604-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" r="-3" b="-3"/>
          <a:stretch/>
        </p:blipFill>
        <p:spPr bwMode="auto"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bgerundetes Rechteck 3"/>
          <p:cNvSpPr/>
          <p:nvPr/>
        </p:nvSpPr>
        <p:spPr>
          <a:xfrm>
            <a:off x="231228" y="1080655"/>
            <a:ext cx="8034030" cy="5582903"/>
          </a:xfrm>
          <a:prstGeom prst="roundRect">
            <a:avLst>
              <a:gd name="adj" fmla="val 10711"/>
            </a:avLst>
          </a:prstGeom>
          <a:ln w="635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0000" rtlCol="0" anchor="t" anchorCtr="0"/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Wolfsmilchgewächse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Zwergsträucher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Nelkengewächse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Storchschnabelgewächse</a:t>
            </a: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sp>
        <p:nvSpPr>
          <p:cNvPr id="6" name="Akkord 5"/>
          <p:cNvSpPr/>
          <p:nvPr/>
        </p:nvSpPr>
        <p:spPr>
          <a:xfrm rot="17561338">
            <a:off x="9039107" y="-924397"/>
            <a:ext cx="2905109" cy="3010188"/>
          </a:xfrm>
          <a:prstGeom prst="chor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9281786" y="94593"/>
            <a:ext cx="24676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smtClean="0">
                <a:latin typeface="Bradley Hand" charset="0"/>
                <a:ea typeface="Bradley Hand" charset="0"/>
                <a:cs typeface="Bradley Hand" charset="0"/>
              </a:rPr>
              <a:t>Datum:</a:t>
            </a:r>
          </a:p>
          <a:p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30</a:t>
            </a:r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.05.2022</a:t>
            </a:r>
            <a:endParaRPr lang="de-DE" sz="32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9" name="Picture 2" descr="https://lh6.googleusercontent.com/YfYbJ9iOYIyfiF53Z1LaBluK0Ixl02iw2sNmaUPH8F4U3a8olwLpRgvPtMwNfhVA7KtuyCvIBTZwwOdH_kjFiiEs7IEFm0ml62G00-5kLV3J3dNFu40jjgXSYFQluDX0G_nwgD7p6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611" y="1044072"/>
            <a:ext cx="549754" cy="1099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eck box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5258" y="2877855"/>
            <a:ext cx="379095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bgerundetes Rechteck 2"/>
          <p:cNvSpPr/>
          <p:nvPr/>
        </p:nvSpPr>
        <p:spPr>
          <a:xfrm>
            <a:off x="231228" y="94593"/>
            <a:ext cx="8034030" cy="708971"/>
          </a:xfrm>
          <a:prstGeom prst="roundRect">
            <a:avLst/>
          </a:prstGeom>
          <a:solidFill>
            <a:srgbClr val="B0D4D0"/>
          </a:solidFill>
          <a:ln w="38100">
            <a:solidFill>
              <a:srgbClr val="9E997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ctr">
              <a:defRPr/>
            </a:pPr>
            <a:r>
              <a:rPr lang="de-DE" sz="2800" dirty="0" err="1" smtClean="0">
                <a:solidFill>
                  <a:sysClr val="windowText" lastClr="000000"/>
                </a:solidFill>
                <a:latin typeface="Bradley Hand" charset="0"/>
                <a:ea typeface="Bradley Hand" charset="0"/>
                <a:cs typeface="Bradley Hand" charset="0"/>
              </a:rPr>
              <a:t>Quiztime</a:t>
            </a:r>
            <a:r>
              <a:rPr lang="de-DE" sz="2800" dirty="0" smtClean="0">
                <a:solidFill>
                  <a:sysClr val="windowText" lastClr="000000"/>
                </a:solidFill>
                <a:latin typeface="Bradley Hand" charset="0"/>
                <a:ea typeface="Bradley Hand" charset="0"/>
                <a:cs typeface="Bradley Hand" charset="0"/>
              </a:rPr>
              <a:t>: Zu welcher Familie gehört die Pflanze?</a:t>
            </a:r>
            <a:endParaRPr lang="de-DE" sz="2800" dirty="0">
              <a:solidFill>
                <a:sysClr val="windowText" lastClr="000000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11" name="Bild 10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87" y="1233366"/>
            <a:ext cx="2413199" cy="33698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34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rk-wallpaper-25-wallpaper-background-hd - ...Lost Surfboards by Mayh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" r="6342"/>
          <a:stretch/>
        </p:blipFill>
        <p:spPr bwMode="auto"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pical Leaves Wallpaper Green Muriva L604-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" r="-3" b="-3"/>
          <a:stretch/>
        </p:blipFill>
        <p:spPr bwMode="auto"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bgerundetes Rechteck 3"/>
          <p:cNvSpPr/>
          <p:nvPr/>
        </p:nvSpPr>
        <p:spPr>
          <a:xfrm>
            <a:off x="231228" y="1080655"/>
            <a:ext cx="8034030" cy="5582903"/>
          </a:xfrm>
          <a:prstGeom prst="roundRect">
            <a:avLst>
              <a:gd name="adj" fmla="val 10711"/>
            </a:avLst>
          </a:prstGeom>
          <a:ln w="635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0000" rtlCol="0" anchor="t" anchorCtr="0"/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Wolfsmilchgewächse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Zwergsträucher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Nelkengewächse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Storchschnabelgewächse</a:t>
            </a: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sp>
        <p:nvSpPr>
          <p:cNvPr id="6" name="Akkord 5"/>
          <p:cNvSpPr/>
          <p:nvPr/>
        </p:nvSpPr>
        <p:spPr>
          <a:xfrm rot="17561338">
            <a:off x="9039107" y="-924397"/>
            <a:ext cx="2905109" cy="3010188"/>
          </a:xfrm>
          <a:prstGeom prst="chor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9281786" y="94593"/>
            <a:ext cx="24676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smtClean="0">
                <a:latin typeface="Bradley Hand" charset="0"/>
                <a:ea typeface="Bradley Hand" charset="0"/>
                <a:cs typeface="Bradley Hand" charset="0"/>
              </a:rPr>
              <a:t>Datum:</a:t>
            </a:r>
          </a:p>
          <a:p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30</a:t>
            </a:r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.05.2022</a:t>
            </a:r>
            <a:endParaRPr lang="de-DE" sz="32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9" name="Picture 2" descr="https://lh6.googleusercontent.com/YfYbJ9iOYIyfiF53Z1LaBluK0Ixl02iw2sNmaUPH8F4U3a8olwLpRgvPtMwNfhVA7KtuyCvIBTZwwOdH_kjFiiEs7IEFm0ml62G00-5kLV3J3dNFu40jjgXSYFQluDX0G_nwgD7p6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611" y="1044072"/>
            <a:ext cx="549754" cy="1099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eck box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5258" y="2877855"/>
            <a:ext cx="379095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bgerundetes Rechteck 2"/>
          <p:cNvSpPr/>
          <p:nvPr/>
        </p:nvSpPr>
        <p:spPr>
          <a:xfrm>
            <a:off x="231228" y="94593"/>
            <a:ext cx="8034030" cy="708971"/>
          </a:xfrm>
          <a:prstGeom prst="roundRect">
            <a:avLst/>
          </a:prstGeom>
          <a:solidFill>
            <a:srgbClr val="B0D4D0"/>
          </a:solidFill>
          <a:ln w="38100">
            <a:solidFill>
              <a:srgbClr val="9E997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ctr">
              <a:defRPr/>
            </a:pPr>
            <a:r>
              <a:rPr lang="de-DE" sz="2800" dirty="0" err="1" smtClean="0">
                <a:solidFill>
                  <a:sysClr val="windowText" lastClr="000000"/>
                </a:solidFill>
                <a:latin typeface="Bradley Hand" charset="0"/>
                <a:ea typeface="Bradley Hand" charset="0"/>
                <a:cs typeface="Bradley Hand" charset="0"/>
              </a:rPr>
              <a:t>Quiztime</a:t>
            </a:r>
            <a:r>
              <a:rPr lang="de-DE" sz="2800" dirty="0" smtClean="0">
                <a:solidFill>
                  <a:sysClr val="windowText" lastClr="000000"/>
                </a:solidFill>
                <a:latin typeface="Bradley Hand" charset="0"/>
                <a:ea typeface="Bradley Hand" charset="0"/>
                <a:cs typeface="Bradley Hand" charset="0"/>
              </a:rPr>
              <a:t>: Zu welcher Familie gehört die Pflanze?</a:t>
            </a:r>
            <a:endParaRPr lang="de-DE" sz="2800" dirty="0">
              <a:solidFill>
                <a:sysClr val="windowText" lastClr="000000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12" name="Bild 11" descr="ildergebnis fÃ¼r geraniaceae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211" y="1325121"/>
            <a:ext cx="4327655" cy="31680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752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rk-wallpaper-25-wallpaper-background-hd - ...Lost Surfboards by Mayh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" r="6342"/>
          <a:stretch/>
        </p:blipFill>
        <p:spPr bwMode="auto"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pical Leaves Wallpaper Green Muriva L604-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" r="-3" b="-3"/>
          <a:stretch/>
        </p:blipFill>
        <p:spPr bwMode="auto"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bgerundetes Rechteck 3"/>
          <p:cNvSpPr/>
          <p:nvPr/>
        </p:nvSpPr>
        <p:spPr>
          <a:xfrm>
            <a:off x="231228" y="1080655"/>
            <a:ext cx="8034030" cy="5582903"/>
          </a:xfrm>
          <a:prstGeom prst="roundRect">
            <a:avLst>
              <a:gd name="adj" fmla="val 10711"/>
            </a:avLst>
          </a:prstGeom>
          <a:ln w="635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0000" rtlCol="0" anchor="t" anchorCtr="0"/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Schmetterlingsblütler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Korbblütler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Doldengewächse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err="1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Boratschgewächse</a:t>
            </a: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sp>
        <p:nvSpPr>
          <p:cNvPr id="6" name="Akkord 5"/>
          <p:cNvSpPr/>
          <p:nvPr/>
        </p:nvSpPr>
        <p:spPr>
          <a:xfrm rot="17561338">
            <a:off x="9039107" y="-924397"/>
            <a:ext cx="2905109" cy="3010188"/>
          </a:xfrm>
          <a:prstGeom prst="chor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9281786" y="94593"/>
            <a:ext cx="24676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smtClean="0">
                <a:latin typeface="Bradley Hand" charset="0"/>
                <a:ea typeface="Bradley Hand" charset="0"/>
                <a:cs typeface="Bradley Hand" charset="0"/>
              </a:rPr>
              <a:t>Datum:</a:t>
            </a:r>
          </a:p>
          <a:p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30</a:t>
            </a:r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.05.2022</a:t>
            </a:r>
            <a:endParaRPr lang="de-DE" sz="32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9" name="Picture 2" descr="https://lh6.googleusercontent.com/YfYbJ9iOYIyfiF53Z1LaBluK0Ixl02iw2sNmaUPH8F4U3a8olwLpRgvPtMwNfhVA7KtuyCvIBTZwwOdH_kjFiiEs7IEFm0ml62G00-5kLV3J3dNFu40jjgXSYFQluDX0G_nwgD7p6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611" y="1044072"/>
            <a:ext cx="549754" cy="1099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eck box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5258" y="2877855"/>
            <a:ext cx="379095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bgerundetes Rechteck 2"/>
          <p:cNvSpPr/>
          <p:nvPr/>
        </p:nvSpPr>
        <p:spPr>
          <a:xfrm>
            <a:off x="231228" y="94593"/>
            <a:ext cx="8034030" cy="708971"/>
          </a:xfrm>
          <a:prstGeom prst="roundRect">
            <a:avLst/>
          </a:prstGeom>
          <a:solidFill>
            <a:srgbClr val="B0D4D0"/>
          </a:solidFill>
          <a:ln w="38100">
            <a:solidFill>
              <a:srgbClr val="9E997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ctr">
              <a:defRPr/>
            </a:pPr>
            <a:r>
              <a:rPr lang="de-DE" sz="2800" dirty="0" err="1" smtClean="0">
                <a:solidFill>
                  <a:sysClr val="windowText" lastClr="000000"/>
                </a:solidFill>
                <a:latin typeface="Bradley Hand" charset="0"/>
                <a:ea typeface="Bradley Hand" charset="0"/>
                <a:cs typeface="Bradley Hand" charset="0"/>
              </a:rPr>
              <a:t>Quiztime</a:t>
            </a:r>
            <a:r>
              <a:rPr lang="de-DE" sz="2800" dirty="0" smtClean="0">
                <a:solidFill>
                  <a:sysClr val="windowText" lastClr="000000"/>
                </a:solidFill>
                <a:latin typeface="Bradley Hand" charset="0"/>
                <a:ea typeface="Bradley Hand" charset="0"/>
                <a:cs typeface="Bradley Hand" charset="0"/>
              </a:rPr>
              <a:t>: Zu welcher Familie gehört die Pflanze?</a:t>
            </a:r>
            <a:endParaRPr lang="de-DE" sz="2800" dirty="0">
              <a:solidFill>
                <a:sysClr val="windowText" lastClr="000000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11" name="Bild 10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42" y="1323160"/>
            <a:ext cx="2501330" cy="31700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54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rk-wallpaper-25-wallpaper-background-hd - ...Lost Surfboards by Mayh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" r="6342"/>
          <a:stretch/>
        </p:blipFill>
        <p:spPr bwMode="auto"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pical Leaves Wallpaper Green Muriva L604-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" r="-3" b="-3"/>
          <a:stretch/>
        </p:blipFill>
        <p:spPr bwMode="auto"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bgerundetes Rechteck 3"/>
          <p:cNvSpPr/>
          <p:nvPr/>
        </p:nvSpPr>
        <p:spPr>
          <a:xfrm>
            <a:off x="231228" y="1080655"/>
            <a:ext cx="8034030" cy="5582903"/>
          </a:xfrm>
          <a:prstGeom prst="roundRect">
            <a:avLst>
              <a:gd name="adj" fmla="val 10711"/>
            </a:avLst>
          </a:prstGeom>
          <a:ln w="635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0000" rtlCol="0" anchor="t" anchorCtr="0"/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 smtClean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Kreuzblütler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Rosengewächse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Lippenblütler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2000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Glockenblumengewächse</a:t>
            </a: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sp>
        <p:nvSpPr>
          <p:cNvPr id="6" name="Akkord 5"/>
          <p:cNvSpPr/>
          <p:nvPr/>
        </p:nvSpPr>
        <p:spPr>
          <a:xfrm rot="17561338">
            <a:off x="9039107" y="-924397"/>
            <a:ext cx="2905109" cy="3010188"/>
          </a:xfrm>
          <a:prstGeom prst="chor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9281786" y="94593"/>
            <a:ext cx="24676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smtClean="0">
                <a:latin typeface="Bradley Hand" charset="0"/>
                <a:ea typeface="Bradley Hand" charset="0"/>
                <a:cs typeface="Bradley Hand" charset="0"/>
              </a:rPr>
              <a:t>Datum:</a:t>
            </a:r>
          </a:p>
          <a:p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30</a:t>
            </a:r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.05.2022</a:t>
            </a:r>
            <a:endParaRPr lang="de-DE" sz="32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9" name="Picture 2" descr="https://lh6.googleusercontent.com/YfYbJ9iOYIyfiF53Z1LaBluK0Ixl02iw2sNmaUPH8F4U3a8olwLpRgvPtMwNfhVA7KtuyCvIBTZwwOdH_kjFiiEs7IEFm0ml62G00-5kLV3J3dNFu40jjgXSYFQluDX0G_nwgD7p6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611" y="1044072"/>
            <a:ext cx="549754" cy="1099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eck box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5258" y="2877855"/>
            <a:ext cx="379095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bgerundetes Rechteck 2"/>
          <p:cNvSpPr/>
          <p:nvPr/>
        </p:nvSpPr>
        <p:spPr>
          <a:xfrm>
            <a:off x="231228" y="94593"/>
            <a:ext cx="8034030" cy="708971"/>
          </a:xfrm>
          <a:prstGeom prst="roundRect">
            <a:avLst/>
          </a:prstGeom>
          <a:solidFill>
            <a:srgbClr val="B0D4D0"/>
          </a:solidFill>
          <a:ln w="38100">
            <a:solidFill>
              <a:srgbClr val="9E997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ctr">
              <a:defRPr/>
            </a:pPr>
            <a:r>
              <a:rPr lang="de-DE" sz="2800" dirty="0" err="1" smtClean="0">
                <a:solidFill>
                  <a:sysClr val="windowText" lastClr="000000"/>
                </a:solidFill>
                <a:latin typeface="Bradley Hand" charset="0"/>
                <a:ea typeface="Bradley Hand" charset="0"/>
                <a:cs typeface="Bradley Hand" charset="0"/>
              </a:rPr>
              <a:t>Quiztime</a:t>
            </a:r>
            <a:r>
              <a:rPr lang="de-DE" sz="2800" dirty="0" smtClean="0">
                <a:solidFill>
                  <a:sysClr val="windowText" lastClr="000000"/>
                </a:solidFill>
                <a:latin typeface="Bradley Hand" charset="0"/>
                <a:ea typeface="Bradley Hand" charset="0"/>
                <a:cs typeface="Bradley Hand" charset="0"/>
              </a:rPr>
              <a:t>: Zu welcher Familie gehört die Pflanze?</a:t>
            </a:r>
            <a:endParaRPr lang="de-DE" sz="2800" dirty="0">
              <a:solidFill>
                <a:sysClr val="windowText" lastClr="000000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11" name="Bild 10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19" y="1398146"/>
            <a:ext cx="2180378" cy="29594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11100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rk-wallpaper-25-wallpaper-background-hd - ...Lost Surfboards by Mayh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" r="6342"/>
          <a:stretch/>
        </p:blipFill>
        <p:spPr bwMode="auto"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pical Leaves Wallpaper Green Muriva L604-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" r="-3" b="-3"/>
          <a:stretch/>
        </p:blipFill>
        <p:spPr bwMode="auto"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bgerundetes Rechteck 3"/>
          <p:cNvSpPr/>
          <p:nvPr/>
        </p:nvSpPr>
        <p:spPr>
          <a:xfrm>
            <a:off x="231228" y="1080655"/>
            <a:ext cx="8034030" cy="5582903"/>
          </a:xfrm>
          <a:prstGeom prst="roundRect">
            <a:avLst>
              <a:gd name="adj" fmla="val 10711"/>
            </a:avLst>
          </a:prstGeom>
          <a:ln w="635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0000" rtlCol="0" anchor="t" anchorCtr="0"/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sp>
        <p:nvSpPr>
          <p:cNvPr id="6" name="Akkord 5"/>
          <p:cNvSpPr/>
          <p:nvPr/>
        </p:nvSpPr>
        <p:spPr>
          <a:xfrm rot="17561338">
            <a:off x="9039107" y="-924397"/>
            <a:ext cx="2905109" cy="3010188"/>
          </a:xfrm>
          <a:prstGeom prst="chor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9281786" y="94593"/>
            <a:ext cx="24676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smtClean="0">
                <a:latin typeface="Bradley Hand" charset="0"/>
                <a:ea typeface="Bradley Hand" charset="0"/>
                <a:cs typeface="Bradley Hand" charset="0"/>
              </a:rPr>
              <a:t>Datum:</a:t>
            </a:r>
          </a:p>
          <a:p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30</a:t>
            </a:r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.05.2022</a:t>
            </a:r>
            <a:endParaRPr lang="de-DE" sz="32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9" name="Picture 2" descr="https://lh6.googleusercontent.com/YfYbJ9iOYIyfiF53Z1LaBluK0Ixl02iw2sNmaUPH8F4U3a8olwLpRgvPtMwNfhVA7KtuyCvIBTZwwOdH_kjFiiEs7IEFm0ml62G00-5kLV3J3dNFu40jjgXSYFQluDX0G_nwgD7p6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895" y="1044072"/>
            <a:ext cx="408469" cy="81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eck box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5258" y="2877855"/>
            <a:ext cx="379095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bgerundetes Rechteck 2"/>
          <p:cNvSpPr/>
          <p:nvPr/>
        </p:nvSpPr>
        <p:spPr>
          <a:xfrm>
            <a:off x="231228" y="94593"/>
            <a:ext cx="8034030" cy="708971"/>
          </a:xfrm>
          <a:prstGeom prst="roundRect">
            <a:avLst/>
          </a:prstGeom>
          <a:solidFill>
            <a:srgbClr val="B0D4D0"/>
          </a:solidFill>
          <a:ln w="38100">
            <a:solidFill>
              <a:srgbClr val="9E997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ctr">
              <a:defRPr/>
            </a:pPr>
            <a:r>
              <a:rPr lang="de-DE" sz="2800" dirty="0" smtClean="0">
                <a:solidFill>
                  <a:sysClr val="windowText" lastClr="000000"/>
                </a:solidFill>
                <a:latin typeface="Bradley Hand" charset="0"/>
                <a:ea typeface="Bradley Hand" charset="0"/>
                <a:cs typeface="Bradley Hand" charset="0"/>
              </a:rPr>
              <a:t>Praktische Pflanzenbestimmung</a:t>
            </a:r>
            <a:endParaRPr lang="de-DE" sz="2800" dirty="0">
              <a:solidFill>
                <a:sysClr val="windowText" lastClr="000000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12" name="Bild 11" descr="Bildschirmfoto%202022-05-24%20um%2010.09.23.pn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436" b="52168"/>
          <a:stretch/>
        </p:blipFill>
        <p:spPr bwMode="auto">
          <a:xfrm>
            <a:off x="587101" y="2050446"/>
            <a:ext cx="1497430" cy="32718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Bild 12" descr="Bildschirmfoto%202022-05-24%20um%2010.09.23.pn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89" t="9434" r="37147" b="42734"/>
          <a:stretch/>
        </p:blipFill>
        <p:spPr bwMode="auto">
          <a:xfrm>
            <a:off x="2450730" y="2050446"/>
            <a:ext cx="1497430" cy="32718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Bild 13" descr="Bildschirmfoto%202022-05-24%20um%2010.09.23.pn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33" t="31752" r="4203" b="20416"/>
          <a:stretch/>
        </p:blipFill>
        <p:spPr bwMode="auto">
          <a:xfrm>
            <a:off x="4314359" y="2050446"/>
            <a:ext cx="1497430" cy="32718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Bild 14" descr="Bildschirmfoto%202022-05-24%20um%2010.09.23.pn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6" t="50883" r="72532" b="1285"/>
          <a:stretch/>
        </p:blipFill>
        <p:spPr bwMode="auto">
          <a:xfrm>
            <a:off x="6177988" y="2050446"/>
            <a:ext cx="1497430" cy="32718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7281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rk-wallpaper-25-wallpaper-background-hd - ...Lost Surfboards by Mayh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" r="6342"/>
          <a:stretch/>
        </p:blipFill>
        <p:spPr bwMode="auto"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pical Leaves Wallpaper Green Muriva L604-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" r="-3" b="-3"/>
          <a:stretch/>
        </p:blipFill>
        <p:spPr bwMode="auto"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bgerundetes Rechteck 3"/>
          <p:cNvSpPr/>
          <p:nvPr/>
        </p:nvSpPr>
        <p:spPr>
          <a:xfrm>
            <a:off x="231228" y="1080655"/>
            <a:ext cx="8034030" cy="5582903"/>
          </a:xfrm>
          <a:prstGeom prst="roundRect">
            <a:avLst>
              <a:gd name="adj" fmla="val 10711"/>
            </a:avLst>
          </a:prstGeom>
          <a:ln w="635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0000" rtlCol="0" anchor="t" anchorCtr="0"/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2000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sp>
        <p:nvSpPr>
          <p:cNvPr id="6" name="Akkord 5"/>
          <p:cNvSpPr/>
          <p:nvPr/>
        </p:nvSpPr>
        <p:spPr>
          <a:xfrm rot="17561338">
            <a:off x="9039107" y="-924397"/>
            <a:ext cx="2905109" cy="3010188"/>
          </a:xfrm>
          <a:prstGeom prst="chor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9281786" y="94593"/>
            <a:ext cx="24676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smtClean="0">
                <a:latin typeface="Bradley Hand" charset="0"/>
                <a:ea typeface="Bradley Hand" charset="0"/>
                <a:cs typeface="Bradley Hand" charset="0"/>
              </a:rPr>
              <a:t>Datum:</a:t>
            </a:r>
          </a:p>
          <a:p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30</a:t>
            </a:r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.05.2022</a:t>
            </a:r>
            <a:endParaRPr lang="de-DE" sz="32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9" name="Picture 2" descr="https://lh6.googleusercontent.com/YfYbJ9iOYIyfiF53Z1LaBluK0Ixl02iw2sNmaUPH8F4U3a8olwLpRgvPtMwNfhVA7KtuyCvIBTZwwOdH_kjFiiEs7IEFm0ml62G00-5kLV3J3dNFu40jjgXSYFQluDX0G_nwgD7p6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895" y="1044072"/>
            <a:ext cx="408469" cy="81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bgerundetes Rechteck 2"/>
          <p:cNvSpPr/>
          <p:nvPr/>
        </p:nvSpPr>
        <p:spPr>
          <a:xfrm>
            <a:off x="231228" y="94593"/>
            <a:ext cx="8034030" cy="708971"/>
          </a:xfrm>
          <a:prstGeom prst="roundRect">
            <a:avLst/>
          </a:prstGeom>
          <a:solidFill>
            <a:srgbClr val="B0D4D0"/>
          </a:solidFill>
          <a:ln w="38100">
            <a:solidFill>
              <a:srgbClr val="9E997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ctr">
              <a:defRPr/>
            </a:pPr>
            <a:r>
              <a:rPr lang="de-DE" sz="2800" dirty="0" smtClean="0">
                <a:solidFill>
                  <a:sysClr val="windowText" lastClr="000000"/>
                </a:solidFill>
                <a:latin typeface="Bradley Hand" charset="0"/>
                <a:ea typeface="Bradley Hand" charset="0"/>
                <a:cs typeface="Bradley Hand" charset="0"/>
              </a:rPr>
              <a:t>Praktische Pflanzenbestimmung</a:t>
            </a:r>
            <a:endParaRPr lang="de-DE" sz="2800" dirty="0">
              <a:solidFill>
                <a:sysClr val="windowText" lastClr="000000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16" name="Grafik 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120" y="1316673"/>
            <a:ext cx="6285775" cy="514456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7" name="Textfeld 16"/>
          <p:cNvSpPr txBox="1">
            <a:spLocks noChangeArrowheads="1"/>
          </p:cNvSpPr>
          <p:nvPr/>
        </p:nvSpPr>
        <p:spPr bwMode="auto">
          <a:xfrm>
            <a:off x="3078687" y="2624772"/>
            <a:ext cx="679450" cy="344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900">
                <a:effectLst/>
                <a:latin typeface="Calibri" charset="0"/>
                <a:ea typeface="Calibri" charset="0"/>
                <a:cs typeface="Arial" charset="0"/>
              </a:rPr>
              <a:t>Sporthalle</a:t>
            </a:r>
            <a:endParaRPr lang="de-DE" sz="1100">
              <a:effectLst/>
              <a:latin typeface="Calibri" charset="0"/>
              <a:ea typeface="Calibri" charset="0"/>
              <a:cs typeface="Arial" charset="0"/>
            </a:endParaRPr>
          </a:p>
        </p:txBody>
      </p:sp>
      <p:sp>
        <p:nvSpPr>
          <p:cNvPr id="18" name="Textfeld 17"/>
          <p:cNvSpPr txBox="1">
            <a:spLocks noChangeArrowheads="1"/>
          </p:cNvSpPr>
          <p:nvPr/>
        </p:nvSpPr>
        <p:spPr bwMode="auto">
          <a:xfrm>
            <a:off x="2149792" y="1751790"/>
            <a:ext cx="515620" cy="218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900">
                <a:effectLst/>
                <a:latin typeface="Calibri" charset="0"/>
                <a:ea typeface="Calibri" charset="0"/>
                <a:cs typeface="Arial" charset="0"/>
              </a:rPr>
              <a:t>Mensa</a:t>
            </a:r>
            <a:endParaRPr lang="de-DE" sz="1100">
              <a:effectLst/>
              <a:latin typeface="Calibri" charset="0"/>
              <a:ea typeface="Calibri" charset="0"/>
              <a:cs typeface="Arial" charset="0"/>
            </a:endParaRPr>
          </a:p>
        </p:txBody>
      </p:sp>
      <p:sp>
        <p:nvSpPr>
          <p:cNvPr id="19" name="Textfeld 18"/>
          <p:cNvSpPr txBox="1">
            <a:spLocks noChangeArrowheads="1"/>
          </p:cNvSpPr>
          <p:nvPr/>
        </p:nvSpPr>
        <p:spPr bwMode="auto">
          <a:xfrm>
            <a:off x="5350794" y="3586991"/>
            <a:ext cx="679450" cy="57023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900" dirty="0">
                <a:effectLst/>
                <a:latin typeface="Calibri" charset="0"/>
                <a:ea typeface="Calibri" charset="0"/>
                <a:cs typeface="Arial" charset="0"/>
              </a:rPr>
              <a:t>Sporthalle</a:t>
            </a:r>
            <a:endParaRPr lang="de-DE" sz="1100" dirty="0">
              <a:effectLst/>
              <a:latin typeface="Calibri" charset="0"/>
              <a:ea typeface="Calibri" charset="0"/>
              <a:cs typeface="Arial" charset="0"/>
            </a:endParaRPr>
          </a:p>
        </p:txBody>
      </p:sp>
      <p:sp>
        <p:nvSpPr>
          <p:cNvPr id="20" name="Textfeld 19"/>
          <p:cNvSpPr txBox="1">
            <a:spLocks noChangeArrowheads="1"/>
          </p:cNvSpPr>
          <p:nvPr/>
        </p:nvSpPr>
        <p:spPr bwMode="auto">
          <a:xfrm>
            <a:off x="2149792" y="6650672"/>
            <a:ext cx="483870" cy="25781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900">
                <a:effectLst/>
                <a:latin typeface="Calibri" charset="0"/>
                <a:ea typeface="Calibri" charset="0"/>
                <a:cs typeface="Arial" charset="0"/>
              </a:rPr>
              <a:t>R 101</a:t>
            </a:r>
            <a:endParaRPr lang="de-DE" sz="1100">
              <a:effectLst/>
              <a:latin typeface="Calibri" charset="0"/>
              <a:ea typeface="Calibri" charset="0"/>
              <a:cs typeface="Arial" charset="0"/>
            </a:endParaRPr>
          </a:p>
        </p:txBody>
      </p:sp>
      <p:sp>
        <p:nvSpPr>
          <p:cNvPr id="21" name="Textfeld 20"/>
          <p:cNvSpPr txBox="1">
            <a:spLocks noChangeArrowheads="1"/>
          </p:cNvSpPr>
          <p:nvPr/>
        </p:nvSpPr>
        <p:spPr bwMode="auto">
          <a:xfrm>
            <a:off x="4996757" y="1911349"/>
            <a:ext cx="2169795" cy="114744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900">
                <a:effectLst/>
                <a:latin typeface="Calibri" charset="0"/>
                <a:ea typeface="Calibri" charset="0"/>
                <a:cs typeface="Arial" charset="0"/>
              </a:rPr>
              <a:t>Roter Platz</a:t>
            </a:r>
            <a:endParaRPr lang="de-DE" sz="1100">
              <a:effectLst/>
              <a:latin typeface="Calibri" charset="0"/>
              <a:ea typeface="Calibri" charset="0"/>
              <a:cs typeface="Arial" charset="0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8458200" y="2784371"/>
            <a:ext cx="3538585" cy="3785652"/>
          </a:xfrm>
          <a:prstGeom prst="rect">
            <a:avLst/>
          </a:prstGeom>
          <a:solidFill>
            <a:srgbClr val="B0D4D0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600" b="1" i="0" u="none" strike="noStrike" cap="none" normalizeH="0" baseline="0" dirty="0">
                <a:ln>
                  <a:noFill/>
                </a:ln>
                <a:effectLst/>
                <a:latin typeface="Arial" charset="0"/>
              </a:rPr>
              <a:t>Aufgabe 1: </a:t>
            </a:r>
            <a:endParaRPr kumimoji="0" lang="de-DE" altLang="de-DE" sz="1600" b="1" i="0" u="none" strike="noStrike" cap="none" normalizeH="0" baseline="0" dirty="0" smtClean="0">
              <a:ln>
                <a:noFill/>
              </a:ln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600" i="0" u="none" strike="noStrike" cap="none" normalizeH="0" baseline="0" dirty="0" smtClean="0">
                <a:ln>
                  <a:noFill/>
                </a:ln>
                <a:effectLst/>
                <a:latin typeface="Arial" charset="0"/>
              </a:rPr>
              <a:t>Führt </a:t>
            </a:r>
            <a:r>
              <a:rPr kumimoji="0" lang="de-DE" altLang="de-DE" sz="1600" i="0" u="none" strike="noStrike" cap="none" normalizeH="0" baseline="0" dirty="0">
                <a:ln>
                  <a:noFill/>
                </a:ln>
                <a:effectLst/>
                <a:latin typeface="Arial" charset="0"/>
              </a:rPr>
              <a:t>eine Kartierung auf dem Schulgelände in 2er- 3er-Gruppen durch. Bestimmt an dem euch zugeordneten Standort mind. 8 Pflanzen und deren Familien (mithilfe der App </a:t>
            </a:r>
            <a:r>
              <a:rPr kumimoji="0" lang="de-DE" altLang="de-DE" sz="1600" i="0" u="none" strike="noStrike" cap="none" normalizeH="0" baseline="0" dirty="0" err="1">
                <a:ln>
                  <a:noFill/>
                </a:ln>
                <a:effectLst/>
                <a:latin typeface="Arial" charset="0"/>
              </a:rPr>
              <a:t>PlantNet</a:t>
            </a:r>
            <a:r>
              <a:rPr kumimoji="0" lang="de-DE" altLang="de-DE" sz="1600" i="0" u="none" strike="noStrike" cap="none" normalizeH="0" baseline="0" dirty="0">
                <a:ln>
                  <a:noFill/>
                </a:ln>
                <a:effectLst/>
                <a:latin typeface="Arial" charset="0"/>
              </a:rPr>
              <a:t>). (Wenn ihr noch Zeit habt, könnt ihr auch gerne mehr Pflanzen auf der Rückseite ergänzen</a:t>
            </a:r>
            <a:r>
              <a:rPr kumimoji="0" lang="de-DE" altLang="de-DE" sz="1600" i="0" u="none" strike="noStrike" cap="none" normalizeH="0" baseline="0" dirty="0" smtClean="0">
                <a:ln>
                  <a:noFill/>
                </a:ln>
                <a:effectLst/>
                <a:latin typeface="Arial" charset="0"/>
              </a:rPr>
              <a:t>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altLang="de-DE" sz="1600" i="0" u="none" strike="noStrike" cap="none" normalizeH="0" baseline="0" dirty="0">
              <a:ln>
                <a:noFill/>
              </a:ln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600" b="1" i="0" u="none" strike="noStrike" cap="none" normalizeH="0" baseline="0" dirty="0">
                <a:ln>
                  <a:noFill/>
                </a:ln>
                <a:effectLst/>
                <a:latin typeface="Arial" charset="0"/>
              </a:rPr>
              <a:t>Aufgabe 2: </a:t>
            </a:r>
            <a:endParaRPr kumimoji="0" lang="de-DE" altLang="de-DE" sz="1600" b="1" i="0" u="none" strike="noStrike" cap="none" normalizeH="0" baseline="0" dirty="0" smtClean="0">
              <a:ln>
                <a:noFill/>
              </a:ln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600" i="0" u="none" strike="noStrike" cap="none" normalizeH="0" baseline="0" dirty="0" smtClean="0">
                <a:ln>
                  <a:noFill/>
                </a:ln>
                <a:effectLst/>
                <a:latin typeface="Arial" charset="0"/>
              </a:rPr>
              <a:t>Überlegt </a:t>
            </a:r>
            <a:r>
              <a:rPr kumimoji="0" lang="de-DE" altLang="de-DE" sz="1600" i="0" u="none" strike="noStrike" cap="none" normalizeH="0" baseline="0" dirty="0">
                <a:ln>
                  <a:noFill/>
                </a:ln>
                <a:effectLst/>
                <a:latin typeface="Arial" charset="0"/>
              </a:rPr>
              <a:t>euch dann ein Symbol für die Pflanze und tragt dieses dann in die Karte ein. </a:t>
            </a:r>
          </a:p>
        </p:txBody>
      </p:sp>
    </p:spTree>
    <p:extLst>
      <p:ext uri="{BB962C8B-B14F-4D97-AF65-F5344CB8AC3E}">
        <p14:creationId xmlns:p14="http://schemas.microsoft.com/office/powerpoint/2010/main" val="174066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rk-wallpaper-25-wallpaper-background-hd - ...Lost Surfboards by Mayhe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" r="6342"/>
          <a:stretch/>
        </p:blipFill>
        <p:spPr bwMode="auto">
          <a:xfrm>
            <a:off x="20" y="10"/>
            <a:ext cx="9141724" cy="686347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pical Leaves Wallpaper Green Muriva L604-0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6" r="-3" b="-3"/>
          <a:stretch/>
        </p:blipFill>
        <p:spPr bwMode="auto">
          <a:xfrm>
            <a:off x="5790353" y="10"/>
            <a:ext cx="6401647" cy="685298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bgerundetes Rechteck 3"/>
          <p:cNvSpPr/>
          <p:nvPr/>
        </p:nvSpPr>
        <p:spPr>
          <a:xfrm>
            <a:off x="231228" y="94593"/>
            <a:ext cx="8034030" cy="6568966"/>
          </a:xfrm>
          <a:prstGeom prst="roundRect">
            <a:avLst/>
          </a:prstGeom>
          <a:ln w="635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0000" rtlCol="0" anchor="t" anchorCtr="0"/>
          <a:lstStyle/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ppleSymbols" charset="0"/>
              <a:buNone/>
              <a:tabLst/>
              <a:defRPr/>
            </a:pPr>
            <a:endParaRPr lang="de-DE" sz="2800" dirty="0">
              <a:latin typeface="Bradley Hand" charset="0"/>
              <a:ea typeface="Bradley Hand" charset="0"/>
              <a:cs typeface="Bradley Hand" charset="0"/>
            </a:endParaRPr>
          </a:p>
          <a:p>
            <a:pPr marL="285750" indent="-285750" algn="ctr">
              <a:defRPr/>
            </a:pPr>
            <a:endParaRPr lang="de-DE" sz="2800" u="sng" dirty="0" smtClean="0">
              <a:latin typeface="Bradley Hand" charset="0"/>
              <a:ea typeface="Bradley Hand" charset="0"/>
              <a:cs typeface="Bradley Hand" charset="0"/>
            </a:endParaRPr>
          </a:p>
          <a:p>
            <a:pPr marL="285750" indent="-285750" algn="ctr">
              <a:defRPr/>
            </a:pPr>
            <a:endParaRPr lang="de-DE" sz="2800" u="sng" dirty="0">
              <a:latin typeface="Bradley Hand" charset="0"/>
              <a:ea typeface="Bradley Hand" charset="0"/>
              <a:cs typeface="Bradley Hand" charset="0"/>
            </a:endParaRPr>
          </a:p>
          <a:p>
            <a:pPr marL="285750" indent="-285750" algn="ctr">
              <a:defRPr/>
            </a:pPr>
            <a:endParaRPr lang="de-DE" sz="2800" u="sng" dirty="0" smtClean="0">
              <a:latin typeface="Bradley Hand" charset="0"/>
              <a:ea typeface="Bradley Hand" charset="0"/>
              <a:cs typeface="Bradley Hand" charset="0"/>
            </a:endParaRPr>
          </a:p>
          <a:p>
            <a:pPr marL="285750" indent="-285750">
              <a:defRPr/>
            </a:pPr>
            <a:r>
              <a:rPr lang="de-DE" sz="2800" u="sng" dirty="0" smtClean="0">
                <a:latin typeface="Bradley Hand" charset="0"/>
                <a:ea typeface="Bradley Hand" charset="0"/>
                <a:cs typeface="Bradley Hand" charset="0"/>
              </a:rPr>
              <a:t>LZA: </a:t>
            </a:r>
            <a:r>
              <a:rPr lang="de-DE" sz="2800" u="sng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Erstelle eine </a:t>
            </a:r>
            <a:r>
              <a:rPr lang="de-DE" sz="2800" u="sng" dirty="0" smtClean="0">
                <a:solidFill>
                  <a:schemeClr val="tx1"/>
                </a:solidFill>
                <a:latin typeface="Bradley Hand" charset="0"/>
                <a:ea typeface="Bradley Hand" charset="0"/>
                <a:cs typeface="Bradley Hand" charset="0"/>
              </a:rPr>
              <a:t>Mindmap über die Inhalte des Schuljahres. Erstelle 2 Quizfragen daraus</a:t>
            </a:r>
            <a:endParaRPr lang="de-DE" sz="2800" u="sng" dirty="0">
              <a:solidFill>
                <a:schemeClr val="tx1"/>
              </a:solidFill>
              <a:latin typeface="Bradley Hand" charset="0"/>
              <a:ea typeface="Bradley Hand" charset="0"/>
              <a:cs typeface="Bradley Hand" charset="0"/>
            </a:endParaRPr>
          </a:p>
        </p:txBody>
      </p:sp>
      <p:sp>
        <p:nvSpPr>
          <p:cNvPr id="6" name="Akkord 5"/>
          <p:cNvSpPr/>
          <p:nvPr/>
        </p:nvSpPr>
        <p:spPr>
          <a:xfrm rot="17561338">
            <a:off x="9039107" y="-924397"/>
            <a:ext cx="2905109" cy="3010188"/>
          </a:xfrm>
          <a:prstGeom prst="chor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9281786" y="94593"/>
            <a:ext cx="246762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smtClean="0">
                <a:latin typeface="Bradley Hand" charset="0"/>
                <a:ea typeface="Bradley Hand" charset="0"/>
                <a:cs typeface="Bradley Hand" charset="0"/>
              </a:rPr>
              <a:t>Datum:</a:t>
            </a:r>
          </a:p>
          <a:p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30</a:t>
            </a:r>
            <a:r>
              <a:rPr lang="de-DE" sz="3200" dirty="0" smtClean="0">
                <a:latin typeface="Bradley Hand" charset="0"/>
                <a:ea typeface="Bradley Hand" charset="0"/>
                <a:cs typeface="Bradley Hand" charset="0"/>
              </a:rPr>
              <a:t>.05.2022</a:t>
            </a:r>
            <a:endParaRPr lang="de-DE" sz="3200" dirty="0">
              <a:latin typeface="Bradley Hand" charset="0"/>
              <a:ea typeface="Bradley Hand" charset="0"/>
              <a:cs typeface="Bradley Hand" charset="0"/>
            </a:endParaRPr>
          </a:p>
        </p:txBody>
      </p:sp>
      <p:pic>
        <p:nvPicPr>
          <p:cNvPr id="9" name="Picture 2" descr="https://lh6.googleusercontent.com/YfYbJ9iOYIyfiF53Z1LaBluK0Ixl02iw2sNmaUPH8F4U3a8olwLpRgvPtMwNfhVA7KtuyCvIBTZwwOdH_kjFiiEs7IEFm0ml62G00-5kLV3J3dNFu40jjgXSYFQluDX0G_nwgD7p66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592" y="30943"/>
            <a:ext cx="549754" cy="1099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bgerundetes Rechteck 1"/>
          <p:cNvSpPr/>
          <p:nvPr/>
        </p:nvSpPr>
        <p:spPr>
          <a:xfrm>
            <a:off x="607992" y="2012668"/>
            <a:ext cx="7343816" cy="1494089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de-DE" dirty="0"/>
          </a:p>
        </p:txBody>
      </p:sp>
      <p:pic>
        <p:nvPicPr>
          <p:cNvPr id="8194" name="Picture 2" descr="itmoji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167" y="3506758"/>
            <a:ext cx="3003518" cy="300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5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1" id="{6C465DAC-524B-0F4E-B36B-367A5C9EE4BB}" vid="{F7DDD016-052F-CC46-8825-C87E832D1D57}"/>
    </a:ext>
  </a:extLst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Unterrichtsgliederung</Template>
  <TotalTime>0</TotalTime>
  <Words>221</Words>
  <Application>Microsoft Macintosh PowerPoint</Application>
  <PresentationFormat>Breitbild</PresentationFormat>
  <Paragraphs>150</Paragraphs>
  <Slides>11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8" baseType="lpstr">
      <vt:lpstr>AppleSymbols</vt:lpstr>
      <vt:lpstr>Bradley Hand</vt:lpstr>
      <vt:lpstr>Calibri</vt:lpstr>
      <vt:lpstr>Calibri Light</vt:lpstr>
      <vt:lpstr>Marker Felt Thin</vt:lpstr>
      <vt:lpstr>Arial</vt:lpstr>
      <vt:lpstr>Office-Design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15.0026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Kathrin Merten</dc:creator>
  <cp:lastModifiedBy>Kathrin Merten</cp:lastModifiedBy>
  <cp:revision>38</cp:revision>
  <dcterms:created xsi:type="dcterms:W3CDTF">2022-02-06T13:13:07Z</dcterms:created>
  <dcterms:modified xsi:type="dcterms:W3CDTF">2022-05-30T06:28:11Z</dcterms:modified>
</cp:coreProperties>
</file>