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88"/>
    <p:restoredTop sz="93360"/>
  </p:normalViewPr>
  <p:slideViewPr>
    <p:cSldViewPr snapToGrid="0" snapToObjects="1">
      <p:cViewPr>
        <p:scale>
          <a:sx n="91" d="100"/>
          <a:sy n="91" d="100"/>
        </p:scale>
        <p:origin x="1936" y="8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91706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5287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2851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866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8570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10033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7324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51469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3509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Platzhalter für vertikalen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6402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Platzhalter für vertikalen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3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E9721-12C1-E847-A43F-B7F8C19456F1}" type="datetimeFigureOut">
              <a:rPr lang="de-DE" smtClean="0"/>
              <a:t>23.08.23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CC65-ED6C-3046-A398-A5AD11F381B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95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1.wdp"/><Relationship Id="rId5" Type="http://schemas.openxmlformats.org/officeDocument/2006/relationships/image" Target="../media/image6.png"/><Relationship Id="rId6" Type="http://schemas.microsoft.com/office/2007/relationships/hdphoto" Target="../media/hdphoto2.wdp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microsoft.com/office/2007/relationships/hdphoto" Target="../media/hdphoto1.wdp"/><Relationship Id="rId5" Type="http://schemas.microsoft.com/office/2007/relationships/hdphoto" Target="../media/hdphoto3.wdp"/><Relationship Id="rId6" Type="http://schemas.microsoft.com/office/2007/relationships/hdphoto" Target="../media/hdphoto4.wdp"/><Relationship Id="rId7" Type="http://schemas.microsoft.com/office/2007/relationships/hdphoto" Target="../media/hdphoto5.wdp"/><Relationship Id="rId8" Type="http://schemas.openxmlformats.org/officeDocument/2006/relationships/image" Target="../media/image6.png"/><Relationship Id="rId9" Type="http://schemas.microsoft.com/office/2007/relationships/hdphoto" Target="../media/hdphoto2.wdp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102087"/>
              </p:ext>
            </p:extLst>
          </p:nvPr>
        </p:nvGraphicFramePr>
        <p:xfrm>
          <a:off x="116959" y="108521"/>
          <a:ext cx="11993525" cy="548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96959"/>
                <a:gridCol w="5206112"/>
                <a:gridCol w="2790454"/>
              </a:tblGrid>
              <a:tr h="2870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>
                          <a:solidFill>
                            <a:sysClr val="windowText" lastClr="000000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de-DE" sz="1200">
                        <a:solidFill>
                          <a:sysClr val="windowText" lastClr="000000"/>
                        </a:solidFill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>
                          <a:solidFill>
                            <a:sysClr val="windowText" lastClr="000000"/>
                          </a:solidFill>
                          <a:effectLst/>
                        </a:rPr>
                        <a:t>Biologie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>
                          <a:solidFill>
                            <a:sysClr val="windowText" lastClr="000000"/>
                          </a:solidFill>
                          <a:effectLst/>
                        </a:rPr>
                        <a:t>Klasse: 10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>
                          <a:solidFill>
                            <a:sysClr val="windowText" lastClr="000000"/>
                          </a:solidFill>
                          <a:effectLst/>
                        </a:rPr>
                        <a:t>Wie funktioniert das Immunsystem?</a:t>
                      </a:r>
                      <a:endParaRPr lang="de-DE" sz="1200">
                        <a:solidFill>
                          <a:sysClr val="windowText" lastClr="000000"/>
                        </a:solidFill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dirty="0">
                          <a:solidFill>
                            <a:sysClr val="windowText" lastClr="000000"/>
                          </a:solidFill>
                          <a:effectLst/>
                        </a:rPr>
                        <a:t>Merten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de-DE" sz="1200" dirty="0">
                          <a:solidFill>
                            <a:sysClr val="windowText" lastClr="000000"/>
                          </a:solidFill>
                          <a:effectLst/>
                        </a:rPr>
                        <a:t>Schuljahr: 2023/24</a:t>
                      </a:r>
                      <a:endParaRPr lang="de-DE" sz="1200" dirty="0">
                        <a:solidFill>
                          <a:sysClr val="windowText" lastClr="000000"/>
                        </a:solidFill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025" name="Bild 11" descr="ymnasium am Neandertal – Individualität und Vielfalt im Lern- und  Le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14" y="132016"/>
            <a:ext cx="1716087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Bild 45" descr="ostenloser Vektor infizierte frau, die illustration hust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577" y="132016"/>
            <a:ext cx="525144" cy="50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40667"/>
              </p:ext>
            </p:extLst>
          </p:nvPr>
        </p:nvGraphicFramePr>
        <p:xfrm>
          <a:off x="116959" y="1102438"/>
          <a:ext cx="8128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/>
              </a:tblGrid>
              <a:tr h="370840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914400" y="176456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pic>
        <p:nvPicPr>
          <p:cNvPr id="1027" name="Bild 3" descr="ufgabe - Kostenlose daten und ordner Ic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1391117"/>
            <a:ext cx="455612" cy="45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865187" y="1026198"/>
            <a:ext cx="12462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Aufgaben: </a:t>
            </a:r>
          </a:p>
        </p:txBody>
      </p: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756497"/>
              </p:ext>
            </p:extLst>
          </p:nvPr>
        </p:nvGraphicFramePr>
        <p:xfrm>
          <a:off x="990008" y="1464389"/>
          <a:ext cx="11120475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0475"/>
              </a:tblGrid>
              <a:tr h="370840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de-DE" dirty="0" smtClean="0">
                          <a:solidFill>
                            <a:sysClr val="windowText" lastClr="000000"/>
                          </a:solidFill>
                        </a:rPr>
                        <a:t>Schaue dir nun die Wirkungsweise der Leukozyten genauer an, indem du die Entzündungsreaktion im Buch auf S. 148-149 nachvollziehst.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de-DE" dirty="0" smtClean="0">
                          <a:solidFill>
                            <a:sysClr val="windowText" lastClr="000000"/>
                          </a:solidFill>
                        </a:rPr>
                        <a:t>Erkläre deinem Nachbarn, was man unter folgenden Fachbegriffen versteht:</a:t>
                      </a:r>
                    </a:p>
                    <a:p>
                      <a:pPr marL="8001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de-DE" dirty="0" smtClean="0">
                          <a:solidFill>
                            <a:sysClr val="windowText" lastClr="000000"/>
                          </a:solidFill>
                        </a:rPr>
                        <a:t>Histamin = weitet</a:t>
                      </a:r>
                      <a:r>
                        <a:rPr lang="de-DE" baseline="0" dirty="0" smtClean="0">
                          <a:solidFill>
                            <a:sysClr val="windowText" lastClr="000000"/>
                          </a:solidFill>
                        </a:rPr>
                        <a:t> die Blutgefäße, Signalstoff</a:t>
                      </a:r>
                      <a:endParaRPr lang="de-DE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8001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de-DE" dirty="0" smtClean="0">
                          <a:solidFill>
                            <a:sysClr val="windowText" lastClr="000000"/>
                          </a:solidFill>
                        </a:rPr>
                        <a:t>Mastzelle</a:t>
                      </a:r>
                      <a:r>
                        <a:rPr lang="de-DE" baseline="0" dirty="0" smtClean="0">
                          <a:solidFill>
                            <a:sysClr val="windowText" lastClr="000000"/>
                          </a:solidFill>
                        </a:rPr>
                        <a:t> = setzen Signalstoffe frei, Leukozyt</a:t>
                      </a:r>
                      <a:r>
                        <a:rPr lang="de-DE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</a:p>
                    <a:p>
                      <a:pPr marL="8001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de-DE" dirty="0" smtClean="0">
                          <a:solidFill>
                            <a:sysClr val="windowText" lastClr="000000"/>
                          </a:solidFill>
                        </a:rPr>
                        <a:t>Makrophagen = Leukozyt, Fresszellen</a:t>
                      </a:r>
                    </a:p>
                    <a:p>
                      <a:pPr marL="8001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de-DE" dirty="0" smtClean="0">
                          <a:solidFill>
                            <a:sysClr val="windowText" lastClr="000000"/>
                          </a:solidFill>
                        </a:rPr>
                        <a:t>Phagozytose = Verdauung eines Bakteriums</a:t>
                      </a:r>
                      <a:endParaRPr lang="de-DE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de-DE" dirty="0" smtClean="0">
                          <a:solidFill>
                            <a:sysClr val="windowText" lastClr="000000"/>
                          </a:solidFill>
                        </a:rPr>
                        <a:t>Ordnet</a:t>
                      </a:r>
                      <a:r>
                        <a:rPr lang="de-DE" baseline="0" dirty="0" smtClean="0">
                          <a:solidFill>
                            <a:sysClr val="windowText" lastClr="000000"/>
                          </a:solidFill>
                        </a:rPr>
                        <a:t> den Zellen auf Folie 3 gemeinsam die richtigen Bezeichnungen zu (mündlich).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de-DE" baseline="0" dirty="0" smtClean="0">
                          <a:solidFill>
                            <a:sysClr val="windowText" lastClr="000000"/>
                          </a:solidFill>
                        </a:rPr>
                        <a:t>Dreht ein </a:t>
                      </a:r>
                      <a:r>
                        <a:rPr lang="de-DE" baseline="0" dirty="0" err="1" smtClean="0">
                          <a:solidFill>
                            <a:sysClr val="windowText" lastClr="000000"/>
                          </a:solidFill>
                        </a:rPr>
                        <a:t>Erklärvideo</a:t>
                      </a:r>
                      <a:r>
                        <a:rPr lang="de-DE" baseline="0" dirty="0" smtClean="0">
                          <a:solidFill>
                            <a:sysClr val="windowText" lastClr="000000"/>
                          </a:solidFill>
                        </a:rPr>
                        <a:t>, wie eine Entzündungsreaktion abläuft:</a:t>
                      </a:r>
                    </a:p>
                    <a:p>
                      <a:pPr marL="8001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de-DE" baseline="0" dirty="0" smtClean="0">
                          <a:solidFill>
                            <a:sysClr val="windowText" lastClr="000000"/>
                          </a:solidFill>
                        </a:rPr>
                        <a:t>Arbeitet in eurer Tischgruppe zusammen.</a:t>
                      </a:r>
                    </a:p>
                    <a:p>
                      <a:pPr marL="8001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de-DE" baseline="0" dirty="0" smtClean="0">
                          <a:solidFill>
                            <a:sysClr val="windowText" lastClr="000000"/>
                          </a:solidFill>
                        </a:rPr>
                        <a:t>Nutzt dafür die Vorlage auf Folie 2 als Hintergrund.</a:t>
                      </a:r>
                    </a:p>
                    <a:p>
                      <a:pPr marL="8001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de-DE" baseline="0" dirty="0" smtClean="0">
                          <a:solidFill>
                            <a:sysClr val="windowText" lastClr="000000"/>
                          </a:solidFill>
                        </a:rPr>
                        <a:t>Kopiert die notwendigen (Zell-) Icons von Folie 3 auf Folie 2.</a:t>
                      </a:r>
                    </a:p>
                    <a:p>
                      <a:pPr marL="8001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de-DE" baseline="0" dirty="0" smtClean="0">
                          <a:solidFill>
                            <a:sysClr val="windowText" lastClr="000000"/>
                          </a:solidFill>
                        </a:rPr>
                        <a:t>Überlegt euch einen passenden Sprechertext.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0054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07"/>
          <a:stretch/>
        </p:blipFill>
        <p:spPr>
          <a:xfrm>
            <a:off x="-266329" y="0"/>
            <a:ext cx="12724659" cy="6858000"/>
          </a:xfrm>
          <a:prstGeom prst="rect">
            <a:avLst/>
          </a:prstGeom>
        </p:spPr>
      </p:pic>
      <p:pic>
        <p:nvPicPr>
          <p:cNvPr id="3" name="Bild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" t="77824" r="86317" b="4403"/>
          <a:stretch/>
        </p:blipFill>
        <p:spPr>
          <a:xfrm>
            <a:off x="-7873" y="3429000"/>
            <a:ext cx="1095153" cy="1137683"/>
          </a:xfrm>
          <a:prstGeom prst="ellipse">
            <a:avLst/>
          </a:prstGeom>
        </p:spPr>
      </p:pic>
      <p:pic>
        <p:nvPicPr>
          <p:cNvPr id="5" name="Bild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0" t="77062" r="69109" b="16"/>
          <a:stretch/>
        </p:blipFill>
        <p:spPr>
          <a:xfrm>
            <a:off x="2181397" y="3264194"/>
            <a:ext cx="1488557" cy="1467293"/>
          </a:xfrm>
          <a:prstGeom prst="ellipse">
            <a:avLst/>
          </a:prstGeom>
        </p:spPr>
      </p:pic>
      <p:pic>
        <p:nvPicPr>
          <p:cNvPr id="6" name="Bild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8175" b="92659" l="49306" r="59167">
                        <a14:foregroundMark x1="54306" y1="87698" x2="54306" y2="87698"/>
                        <a14:foregroundMark x1="53472" y1="90476" x2="53472" y2="90476"/>
                        <a14:foregroundMark x1="57361" y1="86111" x2="57361" y2="86111"/>
                        <a14:foregroundMark x1="58056" y1="83532" x2="58056" y2="83532"/>
                        <a14:foregroundMark x1="56111" y1="83135" x2="56111" y2="83135"/>
                        <a14:foregroundMark x1="53056" y1="83929" x2="53056" y2="83929"/>
                        <a14:foregroundMark x1="53750" y1="81349" x2="53750" y2="81349"/>
                        <a14:foregroundMark x1="51667" y1="80754" x2="51667" y2="80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09" t="78986" r="40869" b="7664"/>
          <a:stretch/>
        </p:blipFill>
        <p:spPr>
          <a:xfrm>
            <a:off x="1592358" y="2585089"/>
            <a:ext cx="1059709" cy="1073889"/>
          </a:xfrm>
          <a:prstGeom prst="ellipse">
            <a:avLst/>
          </a:prstGeom>
        </p:spPr>
      </p:pic>
      <p:pic>
        <p:nvPicPr>
          <p:cNvPr id="7" name="Bild 6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7381" b="99603" l="60694" r="652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549" t="77469" r="35133" b="458"/>
          <a:stretch/>
        </p:blipFill>
        <p:spPr>
          <a:xfrm>
            <a:off x="1676319" y="-394784"/>
            <a:ext cx="1351086" cy="3658978"/>
          </a:xfrm>
          <a:prstGeom prst="parallelogram">
            <a:avLst/>
          </a:prstGeom>
        </p:spPr>
      </p:pic>
      <p:pic>
        <p:nvPicPr>
          <p:cNvPr id="8" name="Bild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28" t="83346" r="65072" b="4264"/>
          <a:stretch/>
        </p:blipFill>
        <p:spPr>
          <a:xfrm>
            <a:off x="2154647" y="4619347"/>
            <a:ext cx="708971" cy="1229936"/>
          </a:xfrm>
          <a:prstGeom prst="ellipse">
            <a:avLst/>
          </a:prstGeom>
        </p:spPr>
      </p:pic>
      <p:pic>
        <p:nvPicPr>
          <p:cNvPr id="9" name="Bild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71" t="80704" r="50924" b="6905"/>
          <a:stretch/>
        </p:blipFill>
        <p:spPr>
          <a:xfrm>
            <a:off x="6778976" y="5616799"/>
            <a:ext cx="988828" cy="996810"/>
          </a:xfrm>
          <a:prstGeom prst="ellipse">
            <a:avLst/>
          </a:prstGeom>
        </p:spPr>
      </p:pic>
      <p:pic>
        <p:nvPicPr>
          <p:cNvPr id="10" name="Bild 9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8175" b="92659" l="49306" r="59167">
                        <a14:foregroundMark x1="54306" y1="87698" x2="54306" y2="87698"/>
                        <a14:foregroundMark x1="53472" y1="90476" x2="53472" y2="90476"/>
                        <a14:foregroundMark x1="57361" y1="86111" x2="57361" y2="86111"/>
                        <a14:foregroundMark x1="58056" y1="83532" x2="58056" y2="83532"/>
                        <a14:foregroundMark x1="56111" y1="83135" x2="56111" y2="83135"/>
                        <a14:foregroundMark x1="53056" y1="83929" x2="53056" y2="83929"/>
                        <a14:foregroundMark x1="53750" y1="81349" x2="53750" y2="81349"/>
                        <a14:foregroundMark x1="51667" y1="80754" x2="51667" y2="80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09" t="78986" r="40869" b="7664"/>
          <a:stretch/>
        </p:blipFill>
        <p:spPr>
          <a:xfrm>
            <a:off x="5867840" y="5041315"/>
            <a:ext cx="1059709" cy="1073889"/>
          </a:xfrm>
          <a:prstGeom prst="ellipse">
            <a:avLst/>
          </a:prstGeom>
        </p:spPr>
      </p:pic>
      <p:pic>
        <p:nvPicPr>
          <p:cNvPr id="11" name="Bild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79" t="81733" r="17645" b="9692"/>
          <a:stretch/>
        </p:blipFill>
        <p:spPr>
          <a:xfrm>
            <a:off x="10129301" y="5724736"/>
            <a:ext cx="988828" cy="97690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7244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>
              <p:cTn id="2" repeatCount="indefinite" restart="whenNotActive" fill="hold" evtFilter="cancelBubble" nodeType="interactiveSeq">
                <p:stCondLst>
                  <p:cond delay="indefinite"/>
                  <p:cond evt="onBegin" delay="0">
                    <p:tn val="1"/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 -0.0011" pathEditMode="relative" ptsTypes="AA">
                                      <p:cBhvr>
                                        <p:cTn id="6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 -0.0011 L -0.23278 -0.25" pathEditMode="relative" ptsTypes="AA">
                                      <p:cBhvr>
                                        <p:cTn id="11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23278 -0.25 L 0 0" pathEditMode="relative" ptsTypes="AA">
                                      <p:cBhvr>
                                        <p:cTn id="14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6" dur="30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" pathEditMode="relative" ptsTypes="AA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" t="77824" r="86317" b="4403"/>
          <a:stretch/>
        </p:blipFill>
        <p:spPr>
          <a:xfrm>
            <a:off x="274968" y="689788"/>
            <a:ext cx="1095153" cy="1137683"/>
          </a:xfrm>
          <a:prstGeom prst="ellipse">
            <a:avLst/>
          </a:prstGeom>
        </p:spPr>
      </p:pic>
      <p:pic>
        <p:nvPicPr>
          <p:cNvPr id="3" name="Bild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" t="77824" r="86317" b="4403"/>
          <a:stretch/>
        </p:blipFill>
        <p:spPr>
          <a:xfrm>
            <a:off x="259310" y="4317259"/>
            <a:ext cx="1095153" cy="1137683"/>
          </a:xfrm>
          <a:prstGeom prst="ellipse">
            <a:avLst/>
          </a:prstGeom>
        </p:spPr>
      </p:pic>
      <p:pic>
        <p:nvPicPr>
          <p:cNvPr id="5" name="Bild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" t="77824" r="86317" b="4403"/>
          <a:stretch/>
        </p:blipFill>
        <p:spPr>
          <a:xfrm>
            <a:off x="259310" y="3108102"/>
            <a:ext cx="1095153" cy="1137683"/>
          </a:xfrm>
          <a:prstGeom prst="ellipse">
            <a:avLst/>
          </a:prstGeom>
        </p:spPr>
      </p:pic>
      <p:pic>
        <p:nvPicPr>
          <p:cNvPr id="6" name="Bild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" t="77824" r="86317" b="4403"/>
          <a:stretch/>
        </p:blipFill>
        <p:spPr>
          <a:xfrm>
            <a:off x="274967" y="1898945"/>
            <a:ext cx="1095153" cy="1137683"/>
          </a:xfrm>
          <a:prstGeom prst="ellipse">
            <a:avLst/>
          </a:prstGeom>
        </p:spPr>
      </p:pic>
      <p:pic>
        <p:nvPicPr>
          <p:cNvPr id="7" name="Bild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0" t="77062" r="69109" b="16"/>
          <a:stretch/>
        </p:blipFill>
        <p:spPr>
          <a:xfrm>
            <a:off x="1711841" y="689788"/>
            <a:ext cx="1488557" cy="1467293"/>
          </a:xfrm>
          <a:prstGeom prst="ellipse">
            <a:avLst/>
          </a:prstGeom>
        </p:spPr>
      </p:pic>
      <p:pic>
        <p:nvPicPr>
          <p:cNvPr id="8" name="Bild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0" t="77062" r="69109" b="16"/>
          <a:stretch/>
        </p:blipFill>
        <p:spPr>
          <a:xfrm>
            <a:off x="1711840" y="5282754"/>
            <a:ext cx="1488557" cy="1467293"/>
          </a:xfrm>
          <a:prstGeom prst="ellipse">
            <a:avLst/>
          </a:prstGeom>
        </p:spPr>
      </p:pic>
      <p:pic>
        <p:nvPicPr>
          <p:cNvPr id="9" name="Bild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0" t="77062" r="69109" b="16"/>
          <a:stretch/>
        </p:blipFill>
        <p:spPr>
          <a:xfrm>
            <a:off x="1711840" y="2157081"/>
            <a:ext cx="1488557" cy="1467293"/>
          </a:xfrm>
          <a:prstGeom prst="ellipse">
            <a:avLst/>
          </a:prstGeom>
        </p:spPr>
      </p:pic>
      <p:pic>
        <p:nvPicPr>
          <p:cNvPr id="10" name="Bild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10" t="77062" r="69109" b="16"/>
          <a:stretch/>
        </p:blipFill>
        <p:spPr>
          <a:xfrm>
            <a:off x="1711840" y="3815461"/>
            <a:ext cx="1488557" cy="1467293"/>
          </a:xfrm>
          <a:prstGeom prst="ellipse">
            <a:avLst/>
          </a:prstGeom>
        </p:spPr>
      </p:pic>
      <p:pic>
        <p:nvPicPr>
          <p:cNvPr id="11" name="Bild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28" t="83346" r="65072" b="4264"/>
          <a:stretch/>
        </p:blipFill>
        <p:spPr>
          <a:xfrm>
            <a:off x="3710763" y="862049"/>
            <a:ext cx="457200" cy="793159"/>
          </a:xfrm>
          <a:prstGeom prst="ellipse">
            <a:avLst/>
          </a:prstGeom>
        </p:spPr>
      </p:pic>
      <p:pic>
        <p:nvPicPr>
          <p:cNvPr id="12" name="Bild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28" t="83346" r="65072" b="4264"/>
          <a:stretch/>
        </p:blipFill>
        <p:spPr>
          <a:xfrm>
            <a:off x="3710763" y="1898945"/>
            <a:ext cx="457200" cy="793159"/>
          </a:xfrm>
          <a:prstGeom prst="ellipse">
            <a:avLst/>
          </a:prstGeom>
        </p:spPr>
      </p:pic>
      <p:pic>
        <p:nvPicPr>
          <p:cNvPr id="13" name="Bild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28" t="83346" r="65072" b="4264"/>
          <a:stretch/>
        </p:blipFill>
        <p:spPr>
          <a:xfrm>
            <a:off x="3710763" y="2859712"/>
            <a:ext cx="457200" cy="793159"/>
          </a:xfrm>
          <a:prstGeom prst="ellipse">
            <a:avLst/>
          </a:prstGeom>
        </p:spPr>
      </p:pic>
      <p:pic>
        <p:nvPicPr>
          <p:cNvPr id="14" name="Bild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71" t="80704" r="50924" b="6905"/>
          <a:stretch/>
        </p:blipFill>
        <p:spPr>
          <a:xfrm>
            <a:off x="4678328" y="830661"/>
            <a:ext cx="988828" cy="996810"/>
          </a:xfrm>
          <a:prstGeom prst="ellipse">
            <a:avLst/>
          </a:prstGeom>
        </p:spPr>
      </p:pic>
      <p:pic>
        <p:nvPicPr>
          <p:cNvPr id="15" name="Bild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71" t="80704" r="50924" b="6905"/>
          <a:stretch/>
        </p:blipFill>
        <p:spPr>
          <a:xfrm>
            <a:off x="4678328" y="1969381"/>
            <a:ext cx="988828" cy="996810"/>
          </a:xfrm>
          <a:prstGeom prst="ellipse">
            <a:avLst/>
          </a:prstGeom>
        </p:spPr>
      </p:pic>
      <p:pic>
        <p:nvPicPr>
          <p:cNvPr id="16" name="Bild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71" t="80704" r="50924" b="6905"/>
          <a:stretch/>
        </p:blipFill>
        <p:spPr>
          <a:xfrm>
            <a:off x="4678328" y="3036628"/>
            <a:ext cx="988828" cy="996810"/>
          </a:xfrm>
          <a:prstGeom prst="ellipse">
            <a:avLst/>
          </a:prstGeom>
        </p:spPr>
      </p:pic>
      <p:pic>
        <p:nvPicPr>
          <p:cNvPr id="17" name="Bild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71" t="80704" r="50924" b="6905"/>
          <a:stretch/>
        </p:blipFill>
        <p:spPr>
          <a:xfrm>
            <a:off x="4678328" y="4103875"/>
            <a:ext cx="988828" cy="996810"/>
          </a:xfrm>
          <a:prstGeom prst="ellipse">
            <a:avLst/>
          </a:prstGeom>
        </p:spPr>
      </p:pic>
      <p:pic>
        <p:nvPicPr>
          <p:cNvPr id="18" name="Bild 1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8175" b="92659" l="49306" r="59167">
                        <a14:foregroundMark x1="54306" y1="87698" x2="54306" y2="87698"/>
                        <a14:foregroundMark x1="53472" y1="90476" x2="53472" y2="90476"/>
                        <a14:foregroundMark x1="57361" y1="86111" x2="57361" y2="86111"/>
                        <a14:foregroundMark x1="58056" y1="83532" x2="58056" y2="83532"/>
                        <a14:foregroundMark x1="56111" y1="83135" x2="56111" y2="83135"/>
                        <a14:foregroundMark x1="53056" y1="83929" x2="53056" y2="83929"/>
                        <a14:foregroundMark x1="53750" y1="81349" x2="53750" y2="81349"/>
                        <a14:foregroundMark x1="51667" y1="80754" x2="51667" y2="80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09" t="78986" r="40869" b="7664"/>
          <a:stretch/>
        </p:blipFill>
        <p:spPr>
          <a:xfrm>
            <a:off x="8265051" y="862049"/>
            <a:ext cx="1059709" cy="1073889"/>
          </a:xfrm>
          <a:prstGeom prst="ellipse">
            <a:avLst/>
          </a:prstGeom>
        </p:spPr>
      </p:pic>
      <p:pic>
        <p:nvPicPr>
          <p:cNvPr id="19" name="Bild 18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8175" b="92659" l="49306" r="59167">
                        <a14:foregroundMark x1="54306" y1="87698" x2="54306" y2="87698"/>
                        <a14:foregroundMark x1="53472" y1="90476" x2="53472" y2="90476"/>
                        <a14:foregroundMark x1="57361" y1="86111" x2="57361" y2="86111"/>
                        <a14:foregroundMark x1="58056" y1="83532" x2="58056" y2="83532"/>
                        <a14:foregroundMark x1="56111" y1="83135" x2="56111" y2="83135"/>
                        <a14:foregroundMark x1="53056" y1="83929" x2="53056" y2="83929"/>
                        <a14:foregroundMark x1="53750" y1="81349" x2="53750" y2="81349"/>
                        <a14:foregroundMark x1="51667" y1="80754" x2="51667" y2="80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09" t="78986" r="40869" b="7664"/>
          <a:stretch/>
        </p:blipFill>
        <p:spPr>
          <a:xfrm>
            <a:off x="8265051" y="2034213"/>
            <a:ext cx="1059709" cy="1073889"/>
          </a:xfrm>
          <a:prstGeom prst="ellipse">
            <a:avLst/>
          </a:prstGeom>
        </p:spPr>
      </p:pic>
      <p:pic>
        <p:nvPicPr>
          <p:cNvPr id="20" name="Bild 19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8175" b="92659" l="49306" r="59167">
                        <a14:foregroundMark x1="54306" y1="87698" x2="54306" y2="87698"/>
                        <a14:foregroundMark x1="53472" y1="90476" x2="53472" y2="90476"/>
                        <a14:foregroundMark x1="57361" y1="86111" x2="57361" y2="86111"/>
                        <a14:foregroundMark x1="58056" y1="83532" x2="58056" y2="83532"/>
                        <a14:foregroundMark x1="56111" y1="83135" x2="56111" y2="83135"/>
                        <a14:foregroundMark x1="53056" y1="83929" x2="53056" y2="83929"/>
                        <a14:foregroundMark x1="53750" y1="81349" x2="53750" y2="81349"/>
                        <a14:foregroundMark x1="51667" y1="80754" x2="51667" y2="80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09" t="78986" r="40869" b="7664"/>
          <a:stretch/>
        </p:blipFill>
        <p:spPr>
          <a:xfrm>
            <a:off x="8357195" y="3278516"/>
            <a:ext cx="1059709" cy="1073889"/>
          </a:xfrm>
          <a:prstGeom prst="ellipse">
            <a:avLst/>
          </a:prstGeom>
        </p:spPr>
      </p:pic>
      <p:pic>
        <p:nvPicPr>
          <p:cNvPr id="21" name="Bild 20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8175" b="92659" l="49306" r="59167">
                        <a14:foregroundMark x1="54306" y1="87698" x2="54306" y2="87698"/>
                        <a14:foregroundMark x1="53472" y1="90476" x2="53472" y2="90476"/>
                        <a14:foregroundMark x1="57361" y1="86111" x2="57361" y2="86111"/>
                        <a14:foregroundMark x1="58056" y1="83532" x2="58056" y2="83532"/>
                        <a14:foregroundMark x1="56111" y1="83135" x2="56111" y2="83135"/>
                        <a14:foregroundMark x1="53056" y1="83929" x2="53056" y2="83929"/>
                        <a14:foregroundMark x1="53750" y1="81349" x2="53750" y2="81349"/>
                        <a14:foregroundMark x1="51667" y1="80754" x2="51667" y2="807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09" t="78986" r="40869" b="7664"/>
          <a:stretch/>
        </p:blipFill>
        <p:spPr>
          <a:xfrm>
            <a:off x="8357195" y="4621094"/>
            <a:ext cx="1059709" cy="1073889"/>
          </a:xfrm>
          <a:prstGeom prst="ellipse">
            <a:avLst/>
          </a:prstGeom>
        </p:spPr>
      </p:pic>
      <p:pic>
        <p:nvPicPr>
          <p:cNvPr id="23" name="Bild 22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7381" b="99603" l="60694" r="652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549" t="77469" r="35133" b="458"/>
          <a:stretch/>
        </p:blipFill>
        <p:spPr>
          <a:xfrm>
            <a:off x="9881206" y="830661"/>
            <a:ext cx="655658" cy="1775637"/>
          </a:xfrm>
          <a:prstGeom prst="parallelogram">
            <a:avLst/>
          </a:prstGeom>
        </p:spPr>
      </p:pic>
      <p:pic>
        <p:nvPicPr>
          <p:cNvPr id="24" name="Bild 2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79" t="81733" r="17645" b="9692"/>
          <a:stretch/>
        </p:blipFill>
        <p:spPr>
          <a:xfrm>
            <a:off x="5940360" y="862049"/>
            <a:ext cx="988828" cy="976909"/>
          </a:xfrm>
          <a:prstGeom prst="ellipse">
            <a:avLst/>
          </a:prstGeom>
        </p:spPr>
      </p:pic>
      <p:pic>
        <p:nvPicPr>
          <p:cNvPr id="25" name="Bild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79" t="81733" r="17645" b="9692"/>
          <a:stretch/>
        </p:blipFill>
        <p:spPr>
          <a:xfrm>
            <a:off x="5940360" y="2017709"/>
            <a:ext cx="988828" cy="976909"/>
          </a:xfrm>
          <a:prstGeom prst="ellipse">
            <a:avLst/>
          </a:prstGeom>
        </p:spPr>
      </p:pic>
      <p:pic>
        <p:nvPicPr>
          <p:cNvPr id="26" name="Bild 2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79" t="81733" r="17645" b="9692"/>
          <a:stretch/>
        </p:blipFill>
        <p:spPr>
          <a:xfrm>
            <a:off x="5977275" y="3086505"/>
            <a:ext cx="988828" cy="976909"/>
          </a:xfrm>
          <a:prstGeom prst="ellipse">
            <a:avLst/>
          </a:prstGeom>
        </p:spPr>
      </p:pic>
      <p:pic>
        <p:nvPicPr>
          <p:cNvPr id="27" name="Bild 2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79" t="81733" r="17645" b="9692"/>
          <a:stretch/>
        </p:blipFill>
        <p:spPr>
          <a:xfrm>
            <a:off x="6023347" y="4173445"/>
            <a:ext cx="988828" cy="97690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75317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133</Words>
  <Application>Microsoft Macintosh PowerPoint</Application>
  <PresentationFormat>Breitbild</PresentationFormat>
  <Paragraphs>21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8" baseType="lpstr">
      <vt:lpstr>Calibri</vt:lpstr>
      <vt:lpstr>Calibri Light</vt:lpstr>
      <vt:lpstr>Times New Roman</vt:lpstr>
      <vt:lpstr>Arial</vt:lpstr>
      <vt:lpstr>Office-Design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Kathrin Merten</dc:creator>
  <cp:lastModifiedBy>Kathrin Merten</cp:lastModifiedBy>
  <cp:revision>8</cp:revision>
  <dcterms:created xsi:type="dcterms:W3CDTF">2023-08-01T10:23:31Z</dcterms:created>
  <dcterms:modified xsi:type="dcterms:W3CDTF">2023-08-23T07:04:04Z</dcterms:modified>
</cp:coreProperties>
</file>