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2"/>
  </p:notesMasterIdLst>
  <p:sldIdLst>
    <p:sldId id="265" r:id="rId2"/>
    <p:sldId id="256" r:id="rId3"/>
    <p:sldId id="263" r:id="rId4"/>
    <p:sldId id="264" r:id="rId5"/>
    <p:sldId id="257" r:id="rId6"/>
    <p:sldId id="259" r:id="rId7"/>
    <p:sldId id="258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73380" autoAdjust="0"/>
  </p:normalViewPr>
  <p:slideViewPr>
    <p:cSldViewPr snapToGrid="0">
      <p:cViewPr varScale="1">
        <p:scale>
          <a:sx n="89" d="100"/>
          <a:sy n="89" d="100"/>
        </p:scale>
        <p:origin x="177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E6426-7829-4ACE-89C7-55C9025BB46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04D11-3B62-4A59-BDDC-574AADE5F6F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0391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Das Thema für die folgende Einheit sind Fake News.</a:t>
            </a:r>
          </a:p>
          <a:p>
            <a:r>
              <a:rPr lang="de-DE" dirty="0"/>
              <a:t>Dazu die erste Frage: Habt ihr schonmal irgendwo Fake News gesehen oder gehört?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0879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Was sind denn jetzt eigentlich Fake News, von denen ihr schon gehört habt?</a:t>
            </a:r>
          </a:p>
          <a:p>
            <a:endParaRPr lang="de-DE" dirty="0"/>
          </a:p>
          <a:p>
            <a:pPr marL="171450" indent="-171450">
              <a:buFontTx/>
              <a:buChar char="-"/>
            </a:pPr>
            <a:r>
              <a:rPr lang="de-DE" dirty="0"/>
              <a:t>Was heißt „Fake“? </a:t>
            </a:r>
            <a:r>
              <a:rPr lang="de-DE" dirty="0">
                <a:sym typeface="Wingdings" panose="05000000000000000000" pitchFamily="2" charset="2"/>
              </a:rPr>
              <a:t> „gefälscht“</a:t>
            </a:r>
          </a:p>
          <a:p>
            <a:pPr marL="171450" indent="-171450">
              <a:buFontTx/>
              <a:buChar char="-"/>
            </a:pPr>
            <a:r>
              <a:rPr lang="de-DE" dirty="0">
                <a:sym typeface="Wingdings" panose="05000000000000000000" pitchFamily="2" charset="2"/>
              </a:rPr>
              <a:t>Was heißt „News“?  „Nachrichten“ ( erste Box)</a:t>
            </a:r>
          </a:p>
          <a:p>
            <a:pPr marL="171450" indent="-171450">
              <a:buFontTx/>
              <a:buChar char="-"/>
            </a:pPr>
            <a:r>
              <a:rPr lang="de-DE" dirty="0">
                <a:sym typeface="Wingdings" panose="05000000000000000000" pitchFamily="2" charset="2"/>
              </a:rPr>
              <a:t>Und was ist nun an diesen „gefälschten Nachrichten“ gefälscht?  Ideen der </a:t>
            </a:r>
            <a:r>
              <a:rPr lang="de-DE" dirty="0" err="1">
                <a:sym typeface="Wingdings" panose="05000000000000000000" pitchFamily="2" charset="2"/>
              </a:rPr>
              <a:t>SuS</a:t>
            </a:r>
            <a:r>
              <a:rPr lang="de-DE" dirty="0">
                <a:sym typeface="Wingdings" panose="05000000000000000000" pitchFamily="2" charset="2"/>
              </a:rPr>
              <a:t> Sammeln, anschließend aufdecken ( zweite Box)</a:t>
            </a:r>
          </a:p>
          <a:p>
            <a:pPr marL="628650" lvl="1" indent="-171450">
              <a:buFontTx/>
              <a:buChar char="-"/>
            </a:pPr>
            <a:r>
              <a:rPr lang="de-DE" dirty="0">
                <a:sym typeface="Wingdings" panose="05000000000000000000" pitchFamily="2" charset="2"/>
              </a:rPr>
              <a:t>Bilder</a:t>
            </a:r>
          </a:p>
          <a:p>
            <a:pPr marL="628650" lvl="1" indent="-171450">
              <a:buFontTx/>
              <a:buChar char="-"/>
            </a:pPr>
            <a:r>
              <a:rPr lang="de-DE" dirty="0">
                <a:sym typeface="Wingdings" panose="05000000000000000000" pitchFamily="2" charset="2"/>
              </a:rPr>
              <a:t>Behauptungen</a:t>
            </a:r>
          </a:p>
          <a:p>
            <a:pPr marL="171450" indent="-171450">
              <a:buFontTx/>
              <a:buChar char="-"/>
            </a:pPr>
            <a:r>
              <a:rPr lang="de-DE" dirty="0">
                <a:sym typeface="Wingdings" panose="05000000000000000000" pitchFamily="2" charset="2"/>
              </a:rPr>
              <a:t>Das besondere an diesen Fälschungen ist aber, dass sie aussehen, wie echte Nachrichten. ( dritte Box)</a:t>
            </a:r>
          </a:p>
          <a:p>
            <a:pPr marL="171450" indent="-171450">
              <a:buFontTx/>
              <a:buChar char="-"/>
            </a:pPr>
            <a:endParaRPr lang="de-DE" dirty="0">
              <a:sym typeface="Wingdings" panose="05000000000000000000" pitchFamily="2" charset="2"/>
            </a:endParaRP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49030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de-DE" dirty="0"/>
              <a:t>Wir wollen uns mal ein paar Beispiele für Fake News anschauen, dazu habe ich ein paar echte Nachrichten und ein paar Fake News rausgesucht, die ich euch zeigen möchte.</a:t>
            </a:r>
          </a:p>
          <a:p>
            <a:pPr marL="171450" indent="-171450">
              <a:buFontTx/>
              <a:buChar char="-"/>
            </a:pPr>
            <a:r>
              <a:rPr lang="de-DE" dirty="0"/>
              <a:t>Ihr entscheidet jeweils, ob es echt ist oder ob da ein Fake erstellt wurde und wir überlegen gemeinsam, wie man das erkennen könnte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3489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Beispiel 1: Das gedruckte Haus.</a:t>
            </a:r>
          </a:p>
          <a:p>
            <a:endParaRPr lang="de-DE" dirty="0"/>
          </a:p>
          <a:p>
            <a:pPr marL="171450" indent="-171450">
              <a:buFontTx/>
              <a:buChar char="-"/>
            </a:pPr>
            <a:r>
              <a:rPr lang="de-DE" dirty="0"/>
              <a:t>Dies ist kein Fake</a:t>
            </a:r>
          </a:p>
          <a:p>
            <a:pPr marL="171450" indent="-171450">
              <a:buFontTx/>
              <a:buChar char="-"/>
            </a:pPr>
            <a:r>
              <a:rPr lang="de-DE" dirty="0"/>
              <a:t>Woran erkennt man das? U.a.: Seriöse Quelle: Tagesschau.de, das sind richtige Journalisten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34246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Beispiel 2: Aushang bei Netto</a:t>
            </a:r>
          </a:p>
          <a:p>
            <a:endParaRPr lang="de-DE" dirty="0"/>
          </a:p>
          <a:p>
            <a:pPr marL="171450" indent="-171450">
              <a:buFontTx/>
              <a:buChar char="-"/>
            </a:pPr>
            <a:r>
              <a:rPr lang="de-DE" dirty="0"/>
              <a:t>Das ist ein Fake. Besonders Fies: Das sieht so authentisch aus mit Logo und allem.</a:t>
            </a:r>
          </a:p>
          <a:p>
            <a:pPr marL="171450" indent="-171450">
              <a:buFontTx/>
              <a:buChar char="-"/>
            </a:pPr>
            <a:r>
              <a:rPr lang="de-DE" dirty="0"/>
              <a:t>Woran erkennt man das? Bei Netto Nachfragen, Recherchieren. Auch erkennbar: Der Zettel klebt von außen an der Scheibe: Warum sollte man das machen? Auf Details achten!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48310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Beispiel 3: Trauriger Junge</a:t>
            </a:r>
          </a:p>
          <a:p>
            <a:endParaRPr lang="de-DE" dirty="0"/>
          </a:p>
          <a:p>
            <a:pPr marL="171450" indent="-171450">
              <a:buFontTx/>
              <a:buChar char="-"/>
            </a:pPr>
            <a:r>
              <a:rPr lang="de-DE" dirty="0"/>
              <a:t>Fake oder nicht? Hat die Polizei Zeit für so einen Quatsch?</a:t>
            </a:r>
          </a:p>
          <a:p>
            <a:pPr marL="171450" indent="-171450">
              <a:buFontTx/>
              <a:buChar char="-"/>
            </a:pPr>
            <a:r>
              <a:rPr lang="de-DE" dirty="0"/>
              <a:t>Dies ist kein Fake!</a:t>
            </a:r>
          </a:p>
          <a:p>
            <a:pPr marL="171450" indent="-171450">
              <a:buFontTx/>
              <a:buChar char="-"/>
            </a:pPr>
            <a:r>
              <a:rPr lang="de-DE" dirty="0"/>
              <a:t>Erkennbar daran, dass er vom offiziellen Account der Polizei Mittelfranken gepostet wurde.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53320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Beispiel 4: Boris Palmer</a:t>
            </a:r>
          </a:p>
          <a:p>
            <a:endParaRPr lang="de-DE" dirty="0"/>
          </a:p>
          <a:p>
            <a:pPr marL="171450" indent="-171450">
              <a:buFontTx/>
              <a:buChar char="-"/>
            </a:pPr>
            <a:r>
              <a:rPr lang="de-DE" dirty="0"/>
              <a:t>Dies ist ein Fake</a:t>
            </a:r>
          </a:p>
          <a:p>
            <a:pPr marL="171450" indent="-171450">
              <a:buFontTx/>
              <a:buChar char="-"/>
            </a:pPr>
            <a:r>
              <a:rPr lang="de-DE" dirty="0"/>
              <a:t>Die Quelle ist der Postillon, also eine bekannte Satireseite, die keine echten Nachrichten verbreitet, obwohl die Artikel so aussehen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9710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Beispiel 5: Särge in Italien</a:t>
            </a:r>
          </a:p>
          <a:p>
            <a:endParaRPr lang="de-DE" dirty="0"/>
          </a:p>
          <a:p>
            <a:pPr marL="171450" indent="-171450">
              <a:buFontTx/>
              <a:buChar char="-"/>
            </a:pPr>
            <a:r>
              <a:rPr lang="de-DE" dirty="0"/>
              <a:t>Das ist ein Fake</a:t>
            </a:r>
          </a:p>
          <a:p>
            <a:pPr marL="171450" indent="-171450">
              <a:buFontTx/>
              <a:buChar char="-"/>
            </a:pPr>
            <a:r>
              <a:rPr lang="de-DE" dirty="0"/>
              <a:t>Das Bild zeigt Särge von vor Lampedusa ertrunkenen Flüchtlingen und wurde nicht in Italien aufgenommen.</a:t>
            </a:r>
          </a:p>
          <a:p>
            <a:pPr marL="171450" indent="-171450">
              <a:buFontTx/>
              <a:buChar char="-"/>
            </a:pPr>
            <a:r>
              <a:rPr lang="de-DE" dirty="0"/>
              <a:t>Auch die Bilder können falsch sein!</a:t>
            </a:r>
          </a:p>
          <a:p>
            <a:pPr marL="171450" indent="-171450">
              <a:buFontTx/>
              <a:buChar char="-"/>
            </a:pPr>
            <a:r>
              <a:rPr lang="de-DE" dirty="0"/>
              <a:t>Trotzdem hier: Wahrer Kern, das Coronavirus hat Italien hart getroffen.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99989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Ausblick auf die Unterrichtseinheit:</a:t>
            </a:r>
          </a:p>
          <a:p>
            <a:r>
              <a:rPr lang="de-DE" dirty="0"/>
              <a:t>Unsere Fragen sind</a:t>
            </a:r>
          </a:p>
          <a:p>
            <a:pPr marL="171450" indent="-171450">
              <a:buFontTx/>
              <a:buChar char="-"/>
            </a:pPr>
            <a:r>
              <a:rPr lang="de-DE" dirty="0"/>
              <a:t>Woran erkennt man Fake News?</a:t>
            </a:r>
          </a:p>
          <a:p>
            <a:pPr marL="171450" indent="-171450">
              <a:buFontTx/>
              <a:buChar char="-"/>
            </a:pPr>
            <a:r>
              <a:rPr lang="de-DE" dirty="0"/>
              <a:t>Welche Strategien verfolgen Fake News?</a:t>
            </a:r>
          </a:p>
          <a:p>
            <a:pPr marL="171450" indent="-171450">
              <a:buFontTx/>
              <a:buChar char="-"/>
            </a:pPr>
            <a:r>
              <a:rPr lang="de-DE" dirty="0"/>
              <a:t>Welche Ziele verfolgen Fake News?</a:t>
            </a:r>
          </a:p>
          <a:p>
            <a:pPr marL="171450" indent="-171450">
              <a:buFontTx/>
              <a:buChar char="-"/>
            </a:pPr>
            <a:endParaRPr lang="de-DE" dirty="0"/>
          </a:p>
          <a:p>
            <a:pPr marL="0" indent="0">
              <a:buFontTx/>
              <a:buNone/>
            </a:pPr>
            <a:r>
              <a:rPr lang="de-DE" dirty="0"/>
              <a:t>Dazu schlüpfen wir zunächst selber in die Rolle von Fake-News-Erstellern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7356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5408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1348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4026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04165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5063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89732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4098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3545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4016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0713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4095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4108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50B9D8CC-9C0B-0A12-269C-CCC31DA8F99F}"/>
              </a:ext>
            </a:extLst>
          </p:cNvPr>
          <p:cNvGrpSpPr/>
          <p:nvPr/>
        </p:nvGrpSpPr>
        <p:grpSpPr>
          <a:xfrm>
            <a:off x="2509095" y="1"/>
            <a:ext cx="7173810" cy="6858001"/>
            <a:chOff x="3466481" y="1123832"/>
            <a:chExt cx="5054321" cy="4567287"/>
          </a:xfrm>
        </p:grpSpPr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32F4E056-6393-817D-3CA7-2B5099DFF0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85939"/>
            <a:stretch/>
          </p:blipFill>
          <p:spPr>
            <a:xfrm>
              <a:off x="3466481" y="1123832"/>
              <a:ext cx="5054321" cy="964276"/>
            </a:xfrm>
            <a:prstGeom prst="rect">
              <a:avLst/>
            </a:prstGeom>
          </p:spPr>
        </p:pic>
        <p:pic>
          <p:nvPicPr>
            <p:cNvPr id="6" name="Grafik 5">
              <a:extLst>
                <a:ext uri="{FF2B5EF4-FFF2-40B4-BE49-F238E27FC236}">
                  <a16:creationId xmlns:a16="http://schemas.microsoft.com/office/drawing/2014/main" id="{F48E4D1C-236F-3FE6-CF35-F67ABE8E5C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27164" b="55522"/>
            <a:stretch/>
          </p:blipFill>
          <p:spPr>
            <a:xfrm>
              <a:off x="3466481" y="2088108"/>
              <a:ext cx="5054321" cy="1187356"/>
            </a:xfrm>
            <a:prstGeom prst="rect">
              <a:avLst/>
            </a:prstGeom>
          </p:spPr>
        </p:pic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142C808F-AADB-141D-430A-134FC57C8F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52338" b="28458"/>
            <a:stretch/>
          </p:blipFill>
          <p:spPr>
            <a:xfrm>
              <a:off x="3466481" y="3275464"/>
              <a:ext cx="5054321" cy="1317010"/>
            </a:xfrm>
            <a:prstGeom prst="rect">
              <a:avLst/>
            </a:prstGeom>
          </p:spPr>
        </p:pic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F57BE445-381A-365A-97AD-E4ED1F7FC3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83980"/>
            <a:stretch/>
          </p:blipFill>
          <p:spPr>
            <a:xfrm>
              <a:off x="3466481" y="4592474"/>
              <a:ext cx="5054321" cy="10986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32425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B199B52-55C3-49E5-921C-B154E3449B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3338"/>
            <a:ext cx="9144000" cy="3274592"/>
          </a:xfrm>
        </p:spPr>
        <p:txBody>
          <a:bodyPr anchor="ctr">
            <a:normAutofit/>
          </a:bodyPr>
          <a:lstStyle/>
          <a:p>
            <a:r>
              <a:rPr lang="de-DE" sz="7200" b="1" dirty="0"/>
              <a:t>Fake News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CA7D0CA-F838-4BA8-9780-A854015929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514052"/>
            <a:ext cx="9144000" cy="651910"/>
          </a:xfrm>
        </p:spPr>
        <p:txBody>
          <a:bodyPr anchor="ctr">
            <a:normAutofit/>
          </a:bodyPr>
          <a:lstStyle/>
          <a:p>
            <a:r>
              <a:rPr lang="de-DE" sz="1500"/>
              <a:t>Praktische Philosophie</a:t>
            </a:r>
          </a:p>
          <a:p>
            <a:r>
              <a:rPr lang="de-DE" sz="1500"/>
              <a:t>Klasse 8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1225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33E23A-E938-40E3-8020-5C493DE75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Was sind eigentlich Fake News?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9742424A-DC08-43B6-9B45-423A3CA3AB06}"/>
              </a:ext>
            </a:extLst>
          </p:cNvPr>
          <p:cNvSpPr/>
          <p:nvPr/>
        </p:nvSpPr>
        <p:spPr>
          <a:xfrm>
            <a:off x="172133" y="1673683"/>
            <a:ext cx="10412201" cy="11779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3600" dirty="0"/>
              <a:t>Fake News sind gefälschte Nachrichten…</a:t>
            </a:r>
            <a:endParaRPr lang="de-DE" sz="1400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280EA536-78BB-47E0-9733-A97A68A5927B}"/>
              </a:ext>
            </a:extLst>
          </p:cNvPr>
          <p:cNvSpPr/>
          <p:nvPr/>
        </p:nvSpPr>
        <p:spPr>
          <a:xfrm>
            <a:off x="478777" y="3059968"/>
            <a:ext cx="10412201" cy="11779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3600" dirty="0"/>
              <a:t>…die mit falschen Bildern und Behauptungen arbeiten…</a:t>
            </a:r>
            <a:endParaRPr lang="de-DE" sz="14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B81345CB-55FA-4AAC-BDEA-A59DCF5790D8}"/>
              </a:ext>
            </a:extLst>
          </p:cNvPr>
          <p:cNvSpPr/>
          <p:nvPr/>
        </p:nvSpPr>
        <p:spPr>
          <a:xfrm>
            <a:off x="838200" y="4446253"/>
            <a:ext cx="10412200" cy="11779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3600" dirty="0"/>
              <a:t>…und aussehen wie echte Nachrichten.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168858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DAEAEB-56A3-4450-B77D-C38DEBFB5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de-DE" sz="3600" dirty="0"/>
              <a:t>Mal sehen, ob ihr Fake News erkennen könnt…</a:t>
            </a:r>
          </a:p>
        </p:txBody>
      </p:sp>
      <p:pic>
        <p:nvPicPr>
          <p:cNvPr id="7" name="Grafik 6" descr="Ein Bild, das sitzend, aus Holz, Zähler, Küche enthält.&#10;&#10;Automatisch generierte Beschreibung">
            <a:extLst>
              <a:ext uri="{FF2B5EF4-FFF2-40B4-BE49-F238E27FC236}">
                <a16:creationId xmlns:a16="http://schemas.microsoft.com/office/drawing/2014/main" id="{F6D49B0D-A036-40D5-8DB0-ED3315538E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89" b="25916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2C49593-C25B-4CF4-99DB-7FD6B3F41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r>
              <a:rPr lang="de-DE" dirty="0"/>
              <a:t>Handelt es sich bei den folgenden Nachrichten um echte Nachrichten oder um Fake News?</a:t>
            </a:r>
          </a:p>
          <a:p>
            <a:r>
              <a:rPr lang="de-DE" dirty="0"/>
              <a:t>Woran erkennt ihr das?</a:t>
            </a:r>
          </a:p>
        </p:txBody>
      </p:sp>
    </p:spTree>
    <p:extLst>
      <p:ext uri="{BB962C8B-B14F-4D97-AF65-F5344CB8AC3E}">
        <p14:creationId xmlns:p14="http://schemas.microsoft.com/office/powerpoint/2010/main" val="470489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7D23A3-ADE6-4FDC-9CF3-F8E4064E0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36" y="817333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dirty="0"/>
              <a:t>Fake </a:t>
            </a:r>
            <a:r>
              <a:rPr lang="en-US" sz="5400" b="1" dirty="0" err="1"/>
              <a:t>oder</a:t>
            </a:r>
            <a:r>
              <a:rPr lang="en-US" sz="5400" b="1" dirty="0"/>
              <a:t> </a:t>
            </a:r>
            <a:r>
              <a:rPr lang="en-US" sz="5400" b="1" dirty="0" err="1"/>
              <a:t>nicht</a:t>
            </a:r>
            <a:r>
              <a:rPr lang="en-US" sz="5400" b="1" dirty="0"/>
              <a:t>?</a:t>
            </a:r>
          </a:p>
        </p:txBody>
      </p:sp>
      <p:pic>
        <p:nvPicPr>
          <p:cNvPr id="48" name="Inhaltsplatzhalter 47" descr="Ein Bild, das draußen, Schild, sitzend, groß enthält.&#10;&#10;Automatisch generierte Beschreibung">
            <a:extLst>
              <a:ext uri="{FF2B5EF4-FFF2-40B4-BE49-F238E27FC236}">
                <a16:creationId xmlns:a16="http://schemas.microsoft.com/office/drawing/2014/main" id="{3B05C90E-E973-47A0-B0E5-8C75B97E63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77" y="381298"/>
            <a:ext cx="4974947" cy="6027666"/>
          </a:xfr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26C60B74-4EB9-4791-ACFD-7142B9AAD90F}"/>
              </a:ext>
            </a:extLst>
          </p:cNvPr>
          <p:cNvSpPr txBox="1"/>
          <p:nvPr/>
        </p:nvSpPr>
        <p:spPr>
          <a:xfrm rot="755041">
            <a:off x="6821521" y="3934551"/>
            <a:ext cx="4517700" cy="13234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8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</a:rPr>
              <a:t>Kein Fake!</a:t>
            </a:r>
          </a:p>
        </p:txBody>
      </p:sp>
    </p:spTree>
    <p:extLst>
      <p:ext uri="{BB962C8B-B14F-4D97-AF65-F5344CB8AC3E}">
        <p14:creationId xmlns:p14="http://schemas.microsoft.com/office/powerpoint/2010/main" val="784181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7D23A3-ADE6-4FDC-9CF3-F8E4064E0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36" y="817333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dirty="0"/>
              <a:t>Fake </a:t>
            </a:r>
            <a:r>
              <a:rPr lang="en-US" sz="5400" b="1" dirty="0" err="1"/>
              <a:t>oder</a:t>
            </a:r>
            <a:r>
              <a:rPr lang="en-US" sz="5400" b="1" dirty="0"/>
              <a:t> </a:t>
            </a:r>
            <a:r>
              <a:rPr lang="en-US" sz="5400" b="1" dirty="0" err="1"/>
              <a:t>nicht</a:t>
            </a:r>
            <a:r>
              <a:rPr lang="en-US" sz="5400" b="1" dirty="0"/>
              <a:t>?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6C60B74-4EB9-4791-ACFD-7142B9AAD90F}"/>
              </a:ext>
            </a:extLst>
          </p:cNvPr>
          <p:cNvSpPr txBox="1"/>
          <p:nvPr/>
        </p:nvSpPr>
        <p:spPr>
          <a:xfrm rot="755041">
            <a:off x="6823910" y="3912889"/>
            <a:ext cx="4318850" cy="13234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0" b="1" i="0" u="none" strike="noStrike" kern="1200" cap="none" spc="0" normalizeH="0" baseline="0" noProof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B7491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Fake!</a:t>
            </a:r>
          </a:p>
        </p:txBody>
      </p:sp>
      <p:pic>
        <p:nvPicPr>
          <p:cNvPr id="4" name="Grafik 3" descr="Ein Bild, das Text enthält.&#10;&#10;Automatisch generierte Beschreibung">
            <a:extLst>
              <a:ext uri="{FF2B5EF4-FFF2-40B4-BE49-F238E27FC236}">
                <a16:creationId xmlns:a16="http://schemas.microsoft.com/office/drawing/2014/main" id="{769FB043-66EC-4064-B0B7-AF9BD30B97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700" y="29309"/>
            <a:ext cx="35530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77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7D23A3-ADE6-4FDC-9CF3-F8E4064E0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36" y="817333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dirty="0"/>
              <a:t>Fake </a:t>
            </a:r>
            <a:r>
              <a:rPr lang="en-US" sz="5400" b="1" dirty="0" err="1"/>
              <a:t>oder</a:t>
            </a:r>
            <a:r>
              <a:rPr lang="en-US" sz="5400" b="1" dirty="0"/>
              <a:t> </a:t>
            </a:r>
            <a:r>
              <a:rPr lang="en-US" sz="5400" b="1" dirty="0" err="1"/>
              <a:t>nicht</a:t>
            </a:r>
            <a:r>
              <a:rPr lang="en-US" sz="5400" b="1" dirty="0"/>
              <a:t>?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6C60B74-4EB9-4791-ACFD-7142B9AAD90F}"/>
              </a:ext>
            </a:extLst>
          </p:cNvPr>
          <p:cNvSpPr txBox="1"/>
          <p:nvPr/>
        </p:nvSpPr>
        <p:spPr>
          <a:xfrm rot="755041">
            <a:off x="6821172" y="3937716"/>
            <a:ext cx="4546756" cy="13234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0" b="1" i="0" u="none" strike="noStrike" kern="1200" cap="none" spc="0" normalizeH="0" baseline="0" noProof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B7491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Kein Fake!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1884AB7B-031F-4B8E-8C24-CEB5440F6D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22" y="391886"/>
            <a:ext cx="5486400" cy="616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28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7D23A3-ADE6-4FDC-9CF3-F8E4064E0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36" y="817333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dirty="0"/>
              <a:t>Fake </a:t>
            </a:r>
            <a:r>
              <a:rPr lang="en-US" sz="5400" b="1" dirty="0" err="1"/>
              <a:t>oder</a:t>
            </a:r>
            <a:r>
              <a:rPr lang="en-US" sz="5400" b="1" dirty="0"/>
              <a:t> </a:t>
            </a:r>
            <a:r>
              <a:rPr lang="en-US" sz="5400" b="1" dirty="0" err="1"/>
              <a:t>nicht</a:t>
            </a:r>
            <a:r>
              <a:rPr lang="en-US" sz="5400" b="1" dirty="0"/>
              <a:t>?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6C60B74-4EB9-4791-ACFD-7142B9AAD90F}"/>
              </a:ext>
            </a:extLst>
          </p:cNvPr>
          <p:cNvSpPr txBox="1"/>
          <p:nvPr/>
        </p:nvSpPr>
        <p:spPr>
          <a:xfrm rot="755041">
            <a:off x="6823910" y="3912889"/>
            <a:ext cx="4318850" cy="13234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0" b="1" i="0" u="none" strike="noStrike" kern="1200" cap="none" spc="0" normalizeH="0" baseline="0" noProof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B7491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Fake!</a:t>
            </a:r>
          </a:p>
        </p:txBody>
      </p:sp>
      <p:pic>
        <p:nvPicPr>
          <p:cNvPr id="4" name="Grafik 3" descr="Ein Bild, das Text enthält.&#10;&#10;Automatisch generierte Beschreibung">
            <a:extLst>
              <a:ext uri="{FF2B5EF4-FFF2-40B4-BE49-F238E27FC236}">
                <a16:creationId xmlns:a16="http://schemas.microsoft.com/office/drawing/2014/main" id="{AB6B2F12-D741-4022-B242-6ACFA68995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154997"/>
            <a:ext cx="5476875" cy="638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97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7D23A3-ADE6-4FDC-9CF3-F8E4064E0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36" y="817333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dirty="0"/>
              <a:t>Fake </a:t>
            </a:r>
            <a:r>
              <a:rPr lang="en-US" sz="5400" b="1" dirty="0" err="1"/>
              <a:t>oder</a:t>
            </a:r>
            <a:r>
              <a:rPr lang="en-US" sz="5400" b="1" dirty="0"/>
              <a:t> </a:t>
            </a:r>
            <a:r>
              <a:rPr lang="en-US" sz="5400" b="1" dirty="0" err="1"/>
              <a:t>nicht</a:t>
            </a:r>
            <a:r>
              <a:rPr lang="en-US" sz="5400" b="1" dirty="0"/>
              <a:t>?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6C60B74-4EB9-4791-ACFD-7142B9AAD90F}"/>
              </a:ext>
            </a:extLst>
          </p:cNvPr>
          <p:cNvSpPr txBox="1"/>
          <p:nvPr/>
        </p:nvSpPr>
        <p:spPr>
          <a:xfrm rot="755041">
            <a:off x="6823910" y="3912889"/>
            <a:ext cx="4318850" cy="13234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0" b="1" i="0" u="none" strike="noStrike" kern="1200" cap="none" spc="0" normalizeH="0" baseline="0" noProof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B7491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Fake!</a:t>
            </a:r>
          </a:p>
        </p:txBody>
      </p:sp>
      <p:pic>
        <p:nvPicPr>
          <p:cNvPr id="5" name="Grafik 4" descr="Ein Bild, das Bank, draußen, Tisch, aus Holz enthält.&#10;&#10;Automatisch generierte Beschreibung">
            <a:extLst>
              <a:ext uri="{FF2B5EF4-FFF2-40B4-BE49-F238E27FC236}">
                <a16:creationId xmlns:a16="http://schemas.microsoft.com/office/drawing/2014/main" id="{6FB2A786-B9D6-4BC9-BB58-F9FF72E5E8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30" y="29309"/>
            <a:ext cx="5019531" cy="6828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42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1E8A4F-7EFB-4E02-93EF-23485767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de-DE" dirty="0"/>
              <a:t>Unsere Fragen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0498C34-3CAF-46A9-8B51-4681065DFB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1"/>
            <a:ext cx="6586489" cy="1596704"/>
          </a:xfrm>
        </p:spPr>
        <p:txBody>
          <a:bodyPr>
            <a:normAutofit/>
          </a:bodyPr>
          <a:lstStyle/>
          <a:p>
            <a:r>
              <a:rPr lang="de-DE" sz="2000" dirty="0"/>
              <a:t>Woran erkennt man Fake News?</a:t>
            </a:r>
          </a:p>
          <a:p>
            <a:r>
              <a:rPr lang="de-DE" sz="2000" dirty="0"/>
              <a:t>Welche Strategien verfolgen Fake News?</a:t>
            </a:r>
          </a:p>
          <a:p>
            <a:r>
              <a:rPr lang="de-DE" sz="2000" dirty="0"/>
              <a:t>Wie sollen wir mit Fake News umgehen?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A82A87-C64A-4ECE-B552-6F45520909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23" r="2" b="19839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9C93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08454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533</Words>
  <Application>Microsoft Office PowerPoint</Application>
  <PresentationFormat>Breitbild</PresentationFormat>
  <Paragraphs>75</Paragraphs>
  <Slides>10</Slides>
  <Notes>9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Wingdings</vt:lpstr>
      <vt:lpstr>Office Theme</vt:lpstr>
      <vt:lpstr>PowerPoint-Präsentation</vt:lpstr>
      <vt:lpstr>Fake News</vt:lpstr>
      <vt:lpstr>Was sind eigentlich Fake News?</vt:lpstr>
      <vt:lpstr>Mal sehen, ob ihr Fake News erkennen könnt…</vt:lpstr>
      <vt:lpstr>Fake oder nicht?</vt:lpstr>
      <vt:lpstr>Fake oder nicht?</vt:lpstr>
      <vt:lpstr>Fake oder nicht?</vt:lpstr>
      <vt:lpstr>Fake oder nicht?</vt:lpstr>
      <vt:lpstr>Fake oder nicht?</vt:lpstr>
      <vt:lpstr>Unsere Fragen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Fake News</dc:title>
  <dc:creator>Janek Stechel</dc:creator>
  <cp:lastModifiedBy>von Gerlach, Susanne (400.232)</cp:lastModifiedBy>
  <cp:revision>14</cp:revision>
  <dcterms:created xsi:type="dcterms:W3CDTF">2020-10-22T07:28:19Z</dcterms:created>
  <dcterms:modified xsi:type="dcterms:W3CDTF">2025-07-17T08:45:57Z</dcterms:modified>
</cp:coreProperties>
</file>