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69" r:id="rId15"/>
    <p:sldId id="268" r:id="rId16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77954B-ED92-4DEC-AAC4-B24B5C8311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607D691C-78C0-4C68-8D7B-E1EB2B3552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4E0B43D-DC99-41DC-A8F9-E50490EB97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DBD66-BC4B-44C8-B1ED-5FA420C05F97}" type="datetimeFigureOut">
              <a:rPr lang="de-DE" smtClean="0"/>
              <a:t>08.09.2023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AB3BCDC-C1E2-4EE2-89B1-39B6621C95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D63A4FA-0444-4978-BC4B-BAC62E0F70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8AF94-F853-4775-99D3-EFFDAC7434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97866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1E9D419-F60A-4B6E-89EC-A3215BA103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A7EA00C-8BA9-4138-A533-7221459113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6145766-5DFB-434A-AD9E-6C19A17413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DBD66-BC4B-44C8-B1ED-5FA420C05F97}" type="datetimeFigureOut">
              <a:rPr lang="de-DE" smtClean="0"/>
              <a:t>08.09.2023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D8005BF-F7DF-498E-84AC-6E42FD326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017E7BC-2FAD-4A0C-A0A3-FA09B5210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8AF94-F853-4775-99D3-EFFDAC7434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01518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4FF3260-F7BA-4572-968C-48E7D3776E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38EF497B-D801-4C4C-A04B-DE9FDBC098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08DA762-3DD9-4144-A7DB-B495841E54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DBD66-BC4B-44C8-B1ED-5FA420C05F97}" type="datetimeFigureOut">
              <a:rPr lang="de-DE" smtClean="0"/>
              <a:t>08.09.2023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6600198-BA82-444A-A49D-21F7623357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6E2202C-F74F-4F7A-849C-8836E56740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8AF94-F853-4775-99D3-EFFDAC7434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848308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23E8071-33E3-41A4-AD15-08763F9236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A71A48E-D53E-4BB1-BD63-4F922769C1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67E353F8-4B55-40E2-A97B-98B45DAE78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C253C1C-57B1-4D96-9254-1ECD4BDAE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DBD66-BC4B-44C8-B1ED-5FA420C05F97}" type="datetimeFigureOut">
              <a:rPr lang="de-DE" smtClean="0"/>
              <a:t>08.09.2023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EE9A255A-2C76-47C1-A2DE-87FB86F9D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07DAEF2-4B37-4027-9D23-CB0A13C00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8AF94-F853-4775-99D3-EFFDAC7434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319926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DCEA890-1F88-4031-9681-F32D23D91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D3F607F-FB11-4033-9C23-B6B4E0EEF0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04CAD18-8331-4000-A466-047095DA11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A4EB6B6-4C73-4AD0-9EBA-D2190984A4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0D34F7B8-69EC-41E7-B1E9-2283294A85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61182C7C-5685-4F9C-895F-F98B76E8B1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DBD66-BC4B-44C8-B1ED-5FA420C05F97}" type="datetimeFigureOut">
              <a:rPr lang="de-DE" smtClean="0"/>
              <a:t>08.09.2023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057A6F6-2596-414F-A5F3-E86139C3B7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20DEC0D0-A613-4479-9436-8A19FC858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8AF94-F853-4775-99D3-EFFDAC7434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05736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71DDB92-3314-4362-9E8E-B40E9CAE4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1D0B9965-79AB-4093-B22C-F6B7C84FA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DBD66-BC4B-44C8-B1ED-5FA420C05F97}" type="datetimeFigureOut">
              <a:rPr lang="de-DE" smtClean="0"/>
              <a:t>08.09.2023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33DD6AA-C6EE-4C14-B0D7-82AFB4C01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1A1667B-8DCC-4BDB-A93F-9F26A66A5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8AF94-F853-4775-99D3-EFFDAC7434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29819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B7E7CEF9-CF36-47D3-8FDE-9CA4D4BDE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DBD66-BC4B-44C8-B1ED-5FA420C05F97}" type="datetimeFigureOut">
              <a:rPr lang="de-DE" smtClean="0"/>
              <a:t>08.09.2023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0A697145-A461-4E04-B6CA-BE998BFA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80D4FAF6-56DC-4076-AAE8-39FF4FF9BB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8AF94-F853-4775-99D3-EFFDAC7434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64232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4824FEA-E118-4D28-9FCC-538C3AABA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4460D33-ED79-4C8F-96CE-42094AC08E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1101534-8030-4DF9-B60E-51B929E000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7F63105-8262-4865-8265-7264823E7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DBD66-BC4B-44C8-B1ED-5FA420C05F97}" type="datetimeFigureOut">
              <a:rPr lang="de-DE" smtClean="0"/>
              <a:t>08.09.2023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9FC6391-02D0-47A3-915E-A96F42FD25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5918CC38-52AF-4D36-BF69-6C92D0A77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8AF94-F853-4775-99D3-EFFDAC7434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39897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C20F8B2-DD7E-436C-97D0-2E9991D00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C72B48EB-87BC-4328-80B7-495DB6E982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3D6AD45D-F5A9-4C83-AF2C-BCA2828FBC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446215BE-47B8-4946-8D12-8F8BA456B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DBD66-BC4B-44C8-B1ED-5FA420C05F97}" type="datetimeFigureOut">
              <a:rPr lang="de-DE" smtClean="0"/>
              <a:t>08.09.2023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A632D736-2FA1-4ED2-B1BC-6EB20465B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E72F589-3A2C-4A52-BBBD-51146C11E3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8AF94-F853-4775-99D3-EFFDAC7434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54597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1236214-1310-496C-845D-DC5476F2B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6B7F819A-D01F-4D7F-AF7C-65A0CC8151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4BA41EC-3004-4EB7-9FD2-A1334687A1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DBD66-BC4B-44C8-B1ED-5FA420C05F97}" type="datetimeFigureOut">
              <a:rPr lang="de-DE" smtClean="0"/>
              <a:t>08.09.2023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C0C374F-5A06-4445-8A2D-E755D2584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A6CB912-9C45-470B-BE3B-AFC2BD8DE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8AF94-F853-4775-99D3-EFFDAC7434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82602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26F1246D-740F-4951-BF7D-C238B3FB9D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54A2C516-F6FF-46B4-B254-92F4214C8C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F3D941D-9CC8-4C47-9D3F-4DB24CFBC0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DBD66-BC4B-44C8-B1ED-5FA420C05F97}" type="datetimeFigureOut">
              <a:rPr lang="de-DE" smtClean="0"/>
              <a:t>08.09.2023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AE41F40-DB68-4F1E-A26F-6BB33CEEE9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425B763-E430-4AA4-A616-D83035E148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8AF94-F853-4775-99D3-EFFDAC7434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1981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FFD440DC-6A35-4B3F-9EB5-F800B79128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AF5C2BB-6FC0-4314-81C6-A4F9E32E5C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0F75C4A-AEE6-4070-AF7E-BFEC061856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3DBD66-BC4B-44C8-B1ED-5FA420C05F97}" type="datetimeFigureOut">
              <a:rPr lang="de-DE" smtClean="0"/>
              <a:t>08.09.2023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663A7F6-E3C8-4CC5-A206-E131C1F9B8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AB5D8E9-B164-4F59-85F7-4AE293CD9F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08AF94-F853-4775-99D3-EFFDAC7434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34034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9.png"/><Relationship Id="rId7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4.png"/><Relationship Id="rId5" Type="http://schemas.openxmlformats.org/officeDocument/2006/relationships/image" Target="../media/image19.png"/><Relationship Id="rId10" Type="http://schemas.openxmlformats.org/officeDocument/2006/relationships/image" Target="../media/image13.png"/><Relationship Id="rId4" Type="http://schemas.openxmlformats.org/officeDocument/2006/relationships/image" Target="../media/image10.jpeg"/><Relationship Id="rId9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D04C0E39-B668-46DF-BBD4-BD1DE54A63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43FE57A-B80C-472A-BF4B-9E58EAC95E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79746"/>
            <a:ext cx="9144000" cy="4498508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de-DE" sz="7200" b="1" dirty="0">
                <a:latin typeface="Grundschrift" panose="03010100010101010101" pitchFamily="66" charset="0"/>
              </a:rPr>
              <a:t>At </a:t>
            </a:r>
            <a:r>
              <a:rPr lang="de-DE" sz="7200" b="1" dirty="0" err="1">
                <a:latin typeface="Grundschrift" panose="03010100010101010101" pitchFamily="66" charset="0"/>
              </a:rPr>
              <a:t>the</a:t>
            </a:r>
            <a:r>
              <a:rPr lang="de-DE" sz="7200" b="1" dirty="0">
                <a:latin typeface="Grundschrift" panose="03010100010101010101" pitchFamily="66" charset="0"/>
              </a:rPr>
              <a:t> </a:t>
            </a:r>
            <a:r>
              <a:rPr lang="de-DE" sz="7200" b="1" dirty="0" err="1">
                <a:latin typeface="Grundschrift" panose="03010100010101010101" pitchFamily="66" charset="0"/>
              </a:rPr>
              <a:t>ice</a:t>
            </a:r>
            <a:r>
              <a:rPr lang="de-DE" sz="7200" b="1" dirty="0">
                <a:latin typeface="Grundschrift" panose="03010100010101010101" pitchFamily="66" charset="0"/>
              </a:rPr>
              <a:t> </a:t>
            </a:r>
            <a:r>
              <a:rPr lang="de-DE" sz="7200" b="1" dirty="0" err="1">
                <a:latin typeface="Grundschrift" panose="03010100010101010101" pitchFamily="66" charset="0"/>
              </a:rPr>
              <a:t>cream</a:t>
            </a:r>
            <a:r>
              <a:rPr lang="de-DE" sz="7200" b="1" dirty="0">
                <a:latin typeface="Grundschrift" panose="03010100010101010101" pitchFamily="66" charset="0"/>
              </a:rPr>
              <a:t> </a:t>
            </a:r>
            <a:r>
              <a:rPr lang="de-DE" sz="7200" b="1" dirty="0" err="1">
                <a:latin typeface="Grundschrift" panose="03010100010101010101" pitchFamily="66" charset="0"/>
              </a:rPr>
              <a:t>shop</a:t>
            </a:r>
            <a:endParaRPr lang="de-DE" sz="7200" b="1" dirty="0">
              <a:latin typeface="Grundschrift" panose="03010100010101010101" pitchFamily="66" charset="0"/>
            </a:endParaRP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B0807267-1D70-4E2C-9A98-73B7620469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2169">
            <a:off x="9035829" y="2950314"/>
            <a:ext cx="3888958" cy="3888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9488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EC3B6FA2-988E-41DD-8E00-98701A511C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7088" y="361846"/>
            <a:ext cx="5127812" cy="5127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577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651 0.14907 L -0.05651 0.14931 L -0.08151 0.15509 C -0.08581 0.15625 -0.08984 0.1581 -0.09401 0.15926 C -0.09674 0.15995 -0.09935 0.16065 -0.10208 0.16134 C -0.10742 0.16759 -0.10364 0.16435 -0.11107 0.16736 C -0.1418 0.17986 -0.12669 0.17616 -0.15573 0.18148 L -0.17812 0.18565 C -0.18568 0.18495 -0.19258 0.18449 -0.19974 0.18357 C -0.20299 0.1831 -0.20586 0.18241 -0.20911 0.18148 C -0.21081 0.18102 -0.21263 0.17963 -0.21445 0.1794 C -0.24427 0.17662 -0.32812 0.17569 -0.33945 0.17546 C -0.36354 0.17153 -0.34245 0.17454 -0.3793 0.1713 C -0.39622 0.16991 -0.397 0.16968 -0.41224 0.16736 C -0.42656 0.16875 -0.44101 0.17199 -0.45547 0.1713 C -0.47708 0.1706 -0.49857 0.16644 -0.52018 0.16319 C -0.54049 0.16042 -0.54349 0.15671 -0.56562 0.15324 C -0.57357 0.15185 -0.58151 0.15185 -0.58945 0.15116 L -0.64974 0.14722 C -0.70794 0.14931 -0.68789 0.14607 -0.73489 0.15509 C -0.74479 0.15718 -0.75469 0.15833 -0.76445 0.16134 C -0.81849 0.17801 -0.77148 0.1713 -0.81562 0.17546 C -0.82851 0.17477 -0.8414 0.17454 -0.8543 0.17338 C -0.88502 0.1706 -0.83099 0.1713 -0.86667 0.1713 L -0.86667 0.17153 " pathEditMode="relative" rAng="0" ptsTypes="AAAAAAAAAAAAAAAAAAAAAAA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508" y="1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in junger Mann, der Eis verkauft. Verkäufer. Eisverkäufer auf dem weißen  Hintergrund isoliert. Vektor-Illustration 2764837 Vektor Kunst bei Vecteezy">
            <a:extLst>
              <a:ext uri="{FF2B5EF4-FFF2-40B4-BE49-F238E27FC236}">
                <a16:creationId xmlns:a16="http://schemas.microsoft.com/office/drawing/2014/main" id="{BC03EC82-8E2A-4E71-9D1D-02D42D7F68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5"/>
          <a:stretch/>
        </p:blipFill>
        <p:spPr bwMode="auto">
          <a:xfrm>
            <a:off x="56235" y="1717241"/>
            <a:ext cx="2985247" cy="5154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A356F215-923E-4A7C-84AD-F1FE271C83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505" y="1303955"/>
            <a:ext cx="5127812" cy="5127812"/>
          </a:xfrm>
          <a:prstGeom prst="rect">
            <a:avLst/>
          </a:prstGeom>
        </p:spPr>
      </p:pic>
      <p:sp>
        <p:nvSpPr>
          <p:cNvPr id="4" name="Sprechblase: oval 3">
            <a:extLst>
              <a:ext uri="{FF2B5EF4-FFF2-40B4-BE49-F238E27FC236}">
                <a16:creationId xmlns:a16="http://schemas.microsoft.com/office/drawing/2014/main" id="{81599F58-022C-454A-9D3D-398E88769202}"/>
              </a:ext>
            </a:extLst>
          </p:cNvPr>
          <p:cNvSpPr/>
          <p:nvPr/>
        </p:nvSpPr>
        <p:spPr>
          <a:xfrm>
            <a:off x="2701636" y="412786"/>
            <a:ext cx="3394364" cy="2133600"/>
          </a:xfrm>
          <a:prstGeom prst="wedgeEllipseCallout">
            <a:avLst>
              <a:gd name="adj1" fmla="val -81985"/>
              <a:gd name="adj2" fmla="val 5155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Hello. </a:t>
            </a:r>
          </a:p>
          <a:p>
            <a:pPr algn="ctr"/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How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 </a:t>
            </a:r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can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 I </a:t>
            </a:r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help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 </a:t>
            </a:r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you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?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B5888E19-F8C9-4181-BA40-D8077DB792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869" y="3080484"/>
            <a:ext cx="1097282" cy="3351283"/>
          </a:xfrm>
          <a:prstGeom prst="rect">
            <a:avLst/>
          </a:prstGeom>
        </p:spPr>
      </p:pic>
      <p:sp>
        <p:nvSpPr>
          <p:cNvPr id="10" name="Sprechblase: oval 9">
            <a:extLst>
              <a:ext uri="{FF2B5EF4-FFF2-40B4-BE49-F238E27FC236}">
                <a16:creationId xmlns:a16="http://schemas.microsoft.com/office/drawing/2014/main" id="{99D31040-AF31-4AF7-A4D5-0E5122366A38}"/>
              </a:ext>
            </a:extLst>
          </p:cNvPr>
          <p:cNvSpPr/>
          <p:nvPr/>
        </p:nvSpPr>
        <p:spPr>
          <a:xfrm>
            <a:off x="6441141" y="426233"/>
            <a:ext cx="5481918" cy="2133600"/>
          </a:xfrm>
          <a:prstGeom prst="wedgeEllipseCallout">
            <a:avLst>
              <a:gd name="adj1" fmla="val -25004"/>
              <a:gd name="adj2" fmla="val 85591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Hello. </a:t>
            </a:r>
          </a:p>
          <a:p>
            <a:pPr algn="ctr"/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I </a:t>
            </a:r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would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 like </a:t>
            </a:r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some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 </a:t>
            </a:r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ice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 </a:t>
            </a:r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cream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, </a:t>
            </a:r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please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98628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rafik 13">
            <a:extLst>
              <a:ext uri="{FF2B5EF4-FFF2-40B4-BE49-F238E27FC236}">
                <a16:creationId xmlns:a16="http://schemas.microsoft.com/office/drawing/2014/main" id="{6D850948-426A-4577-A8BD-DF096E1B111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968"/>
          <a:stretch/>
        </p:blipFill>
        <p:spPr>
          <a:xfrm>
            <a:off x="0" y="3392025"/>
            <a:ext cx="3488846" cy="3519764"/>
          </a:xfrm>
          <a:prstGeom prst="rect">
            <a:avLst/>
          </a:prstGeom>
        </p:spPr>
      </p:pic>
      <p:sp>
        <p:nvSpPr>
          <p:cNvPr id="15" name="Sprechblase: oval 14">
            <a:extLst>
              <a:ext uri="{FF2B5EF4-FFF2-40B4-BE49-F238E27FC236}">
                <a16:creationId xmlns:a16="http://schemas.microsoft.com/office/drawing/2014/main" id="{C3F5C14B-C423-4F8B-94E6-68E4C44A6A12}"/>
              </a:ext>
            </a:extLst>
          </p:cNvPr>
          <p:cNvSpPr/>
          <p:nvPr/>
        </p:nvSpPr>
        <p:spPr>
          <a:xfrm>
            <a:off x="2420471" y="87406"/>
            <a:ext cx="9717739" cy="6656296"/>
          </a:xfrm>
          <a:prstGeom prst="wedgeEllipseCallout">
            <a:avLst>
              <a:gd name="adj1" fmla="val -49202"/>
              <a:gd name="adj2" fmla="val 3181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410B7819-EDD6-4246-84C6-459FF69854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395" y="3919820"/>
            <a:ext cx="2312892" cy="2312892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245AE42F-7C36-4081-BE1C-63A6BF6408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395" y="2759803"/>
            <a:ext cx="2312892" cy="2312892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DE50D540-D8A1-4421-B280-06E68C8AD3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395" y="1764927"/>
            <a:ext cx="2312892" cy="2312892"/>
          </a:xfrm>
          <a:prstGeom prst="rect">
            <a:avLst/>
          </a:prstGeo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906319F7-0CFA-4803-9B05-3EEAF7C71F91}"/>
              </a:ext>
            </a:extLst>
          </p:cNvPr>
          <p:cNvSpPr txBox="1"/>
          <p:nvPr/>
        </p:nvSpPr>
        <p:spPr>
          <a:xfrm>
            <a:off x="6682189" y="2154685"/>
            <a:ext cx="37113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0" dirty="0" err="1">
                <a:latin typeface="Grundschrift" panose="03010100010101010101" pitchFamily="66" charset="0"/>
              </a:rPr>
              <a:t>one</a:t>
            </a:r>
            <a:r>
              <a:rPr lang="de-DE" sz="6000" dirty="0">
                <a:latin typeface="Grundschrift" panose="03010100010101010101" pitchFamily="66" charset="0"/>
              </a:rPr>
              <a:t> </a:t>
            </a:r>
            <a:r>
              <a:rPr lang="de-DE" sz="6000" dirty="0" err="1">
                <a:latin typeface="Grundschrift" panose="03010100010101010101" pitchFamily="66" charset="0"/>
              </a:rPr>
              <a:t>scoop</a:t>
            </a:r>
            <a:endParaRPr lang="de-DE" sz="6000" dirty="0">
              <a:latin typeface="Grundschrift" panose="03010100010101010101" pitchFamily="66" charset="0"/>
            </a:endParaRPr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4F4A2BE9-3552-4797-AE0F-8BE8AD935BFB}"/>
              </a:ext>
            </a:extLst>
          </p:cNvPr>
          <p:cNvSpPr txBox="1"/>
          <p:nvPr/>
        </p:nvSpPr>
        <p:spPr>
          <a:xfrm>
            <a:off x="6682189" y="3427113"/>
            <a:ext cx="37113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0" dirty="0" err="1">
                <a:latin typeface="Grundschrift" panose="03010100010101010101" pitchFamily="66" charset="0"/>
              </a:rPr>
              <a:t>two</a:t>
            </a:r>
            <a:r>
              <a:rPr lang="de-DE" sz="6000" dirty="0">
                <a:latin typeface="Grundschrift" panose="03010100010101010101" pitchFamily="66" charset="0"/>
              </a:rPr>
              <a:t> </a:t>
            </a:r>
            <a:r>
              <a:rPr lang="de-DE" sz="6000" dirty="0" err="1">
                <a:latin typeface="Grundschrift" panose="03010100010101010101" pitchFamily="66" charset="0"/>
              </a:rPr>
              <a:t>scoops</a:t>
            </a:r>
            <a:endParaRPr lang="de-DE" sz="6000" dirty="0">
              <a:latin typeface="Grundschrift" panose="03010100010101010101" pitchFamily="66" charset="0"/>
            </a:endParaRPr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09D39BD2-76DE-46F0-AE8D-9D345F511ABD}"/>
              </a:ext>
            </a:extLst>
          </p:cNvPr>
          <p:cNvSpPr txBox="1"/>
          <p:nvPr/>
        </p:nvSpPr>
        <p:spPr>
          <a:xfrm>
            <a:off x="6682189" y="4699542"/>
            <a:ext cx="484990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0" dirty="0" err="1">
                <a:latin typeface="Grundschrift" panose="03010100010101010101" pitchFamily="66" charset="0"/>
              </a:rPr>
              <a:t>three</a:t>
            </a:r>
            <a:r>
              <a:rPr lang="de-DE" sz="6000" dirty="0">
                <a:latin typeface="Grundschrift" panose="03010100010101010101" pitchFamily="66" charset="0"/>
              </a:rPr>
              <a:t> </a:t>
            </a:r>
            <a:r>
              <a:rPr lang="de-DE" sz="6000" dirty="0" err="1">
                <a:latin typeface="Grundschrift" panose="03010100010101010101" pitchFamily="66" charset="0"/>
              </a:rPr>
              <a:t>scoops</a:t>
            </a:r>
            <a:endParaRPr lang="de-DE" sz="6000" dirty="0">
              <a:latin typeface="Grundschrift" panose="03010100010101010101" pitchFamily="66" charset="0"/>
            </a:endParaRP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D4F0B098-E9F7-4218-BB7C-2693DD7EBB46}"/>
              </a:ext>
            </a:extLst>
          </p:cNvPr>
          <p:cNvSpPr txBox="1"/>
          <p:nvPr/>
        </p:nvSpPr>
        <p:spPr>
          <a:xfrm>
            <a:off x="5382181" y="492615"/>
            <a:ext cx="47300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9600" dirty="0">
                <a:latin typeface="Grundschrift" panose="03010100010101010101" pitchFamily="66" charset="0"/>
              </a:rPr>
              <a:t>I </a:t>
            </a:r>
            <a:r>
              <a:rPr lang="de-DE" sz="9600" dirty="0" err="1">
                <a:latin typeface="Grundschrift" panose="03010100010101010101" pitchFamily="66" charset="0"/>
              </a:rPr>
              <a:t>want</a:t>
            </a:r>
            <a:r>
              <a:rPr lang="de-DE" sz="9600" dirty="0">
                <a:latin typeface="Grundschrift" panose="03010100010101010101" pitchFamily="66" charset="0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331986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57590386-6C67-4FD8-A07C-C2407F04B42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968"/>
          <a:stretch/>
        </p:blipFill>
        <p:spPr>
          <a:xfrm>
            <a:off x="0" y="3365131"/>
            <a:ext cx="3488846" cy="3519764"/>
          </a:xfrm>
          <a:prstGeom prst="rect">
            <a:avLst/>
          </a:prstGeom>
        </p:spPr>
      </p:pic>
      <p:sp>
        <p:nvSpPr>
          <p:cNvPr id="5" name="Sprechblase: oval 4">
            <a:extLst>
              <a:ext uri="{FF2B5EF4-FFF2-40B4-BE49-F238E27FC236}">
                <a16:creationId xmlns:a16="http://schemas.microsoft.com/office/drawing/2014/main" id="{62FB85A5-44F0-44EE-A3C2-DEDE560A34CB}"/>
              </a:ext>
            </a:extLst>
          </p:cNvPr>
          <p:cNvSpPr/>
          <p:nvPr/>
        </p:nvSpPr>
        <p:spPr>
          <a:xfrm>
            <a:off x="2420471" y="87406"/>
            <a:ext cx="9717739" cy="6656296"/>
          </a:xfrm>
          <a:prstGeom prst="wedgeEllipseCallout">
            <a:avLst>
              <a:gd name="adj1" fmla="val -49202"/>
              <a:gd name="adj2" fmla="val 3181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ABDAC5BA-8D22-435A-AD0D-AF3588FB3785}"/>
              </a:ext>
            </a:extLst>
          </p:cNvPr>
          <p:cNvSpPr txBox="1"/>
          <p:nvPr/>
        </p:nvSpPr>
        <p:spPr>
          <a:xfrm>
            <a:off x="6096000" y="425380"/>
            <a:ext cx="47300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9600" dirty="0">
                <a:latin typeface="Grundschrift" panose="03010100010101010101" pitchFamily="66" charset="0"/>
              </a:rPr>
              <a:t>in…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F3E83F39-CDD4-4A51-8363-C7BE519D2C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846" y="2554018"/>
            <a:ext cx="3630706" cy="3630706"/>
          </a:xfrm>
          <a:prstGeom prst="rect">
            <a:avLst/>
          </a:prstGeom>
        </p:spPr>
      </p:pic>
      <p:sp>
        <p:nvSpPr>
          <p:cNvPr id="13" name="Textfeld 12">
            <a:extLst>
              <a:ext uri="{FF2B5EF4-FFF2-40B4-BE49-F238E27FC236}">
                <a16:creationId xmlns:a16="http://schemas.microsoft.com/office/drawing/2014/main" id="{0E943EEE-9298-4C96-AAA0-ADF2FB983473}"/>
              </a:ext>
            </a:extLst>
          </p:cNvPr>
          <p:cNvSpPr txBox="1"/>
          <p:nvPr/>
        </p:nvSpPr>
        <p:spPr>
          <a:xfrm>
            <a:off x="7119552" y="3293301"/>
            <a:ext cx="47300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9600" dirty="0">
                <a:latin typeface="Grundschrift" panose="03010100010101010101" pitchFamily="66" charset="0"/>
              </a:rPr>
              <a:t>a </a:t>
            </a:r>
            <a:r>
              <a:rPr lang="de-DE" sz="9600" dirty="0" err="1">
                <a:latin typeface="Grundschrift" panose="03010100010101010101" pitchFamily="66" charset="0"/>
              </a:rPr>
              <a:t>cone</a:t>
            </a:r>
            <a:r>
              <a:rPr lang="de-DE" sz="9600" dirty="0">
                <a:latin typeface="Grundschrift" panose="03010100010101010101" pitchFamily="66" charset="0"/>
              </a:rPr>
              <a:t>.</a:t>
            </a:r>
          </a:p>
        </p:txBody>
      </p:sp>
      <p:pic>
        <p:nvPicPr>
          <p:cNvPr id="2050" name="Picture 2" descr="Ice Cream Cup Clipart">
            <a:extLst>
              <a:ext uri="{FF2B5EF4-FFF2-40B4-BE49-F238E27FC236}">
                <a16:creationId xmlns:a16="http://schemas.microsoft.com/office/drawing/2014/main" id="{FD82CAB7-4F44-4703-9B3F-C447CB0FA1A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46" t="49476" r="32220" b="13404"/>
          <a:stretch/>
        </p:blipFill>
        <p:spPr bwMode="auto">
          <a:xfrm>
            <a:off x="3354375" y="3365131"/>
            <a:ext cx="3765177" cy="2245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feld 14">
            <a:extLst>
              <a:ext uri="{FF2B5EF4-FFF2-40B4-BE49-F238E27FC236}">
                <a16:creationId xmlns:a16="http://schemas.microsoft.com/office/drawing/2014/main" id="{61AEE714-34DD-4188-8A18-028EF8F26818}"/>
              </a:ext>
            </a:extLst>
          </p:cNvPr>
          <p:cNvSpPr txBox="1"/>
          <p:nvPr/>
        </p:nvSpPr>
        <p:spPr>
          <a:xfrm>
            <a:off x="7119551" y="3293301"/>
            <a:ext cx="47300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9600" dirty="0">
                <a:latin typeface="Grundschrift" panose="03010100010101010101" pitchFamily="66" charset="0"/>
              </a:rPr>
              <a:t>a </a:t>
            </a:r>
            <a:r>
              <a:rPr lang="de-DE" sz="9600" dirty="0" err="1">
                <a:latin typeface="Grundschrift" panose="03010100010101010101" pitchFamily="66" charset="0"/>
              </a:rPr>
              <a:t>cup</a:t>
            </a:r>
            <a:r>
              <a:rPr lang="de-DE" sz="9600" dirty="0">
                <a:latin typeface="Grundschrift" panose="03010100010101010101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10001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in junger Mann, der Eis verkauft. Verkäufer. Eisverkäufer auf dem weißen  Hintergrund isoliert. Vektor-Illustration 2764837 Vektor Kunst bei Vecteezy">
            <a:extLst>
              <a:ext uri="{FF2B5EF4-FFF2-40B4-BE49-F238E27FC236}">
                <a16:creationId xmlns:a16="http://schemas.microsoft.com/office/drawing/2014/main" id="{41ED2BA5-3847-4C13-8040-85ED1932688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5"/>
          <a:stretch/>
        </p:blipFill>
        <p:spPr bwMode="auto">
          <a:xfrm>
            <a:off x="56235" y="1744136"/>
            <a:ext cx="2985247" cy="5154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28C3FBFD-2495-494C-89D4-72EB8CD7DB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505" y="1303955"/>
            <a:ext cx="5127812" cy="5127812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B19C4D36-68BE-417A-80CC-9B68E019D0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869" y="3080484"/>
            <a:ext cx="1097282" cy="3351283"/>
          </a:xfrm>
          <a:prstGeom prst="rect">
            <a:avLst/>
          </a:prstGeom>
        </p:spPr>
      </p:pic>
      <p:sp>
        <p:nvSpPr>
          <p:cNvPr id="7" name="Sprechblase: oval 6">
            <a:extLst>
              <a:ext uri="{FF2B5EF4-FFF2-40B4-BE49-F238E27FC236}">
                <a16:creationId xmlns:a16="http://schemas.microsoft.com/office/drawing/2014/main" id="{6589C4BB-A9E6-4055-9207-6818D8BE2714}"/>
              </a:ext>
            </a:extLst>
          </p:cNvPr>
          <p:cNvSpPr/>
          <p:nvPr/>
        </p:nvSpPr>
        <p:spPr>
          <a:xfrm>
            <a:off x="2988434" y="426233"/>
            <a:ext cx="4828717" cy="2088367"/>
          </a:xfrm>
          <a:prstGeom prst="wedgeEllipseCallout">
            <a:avLst>
              <a:gd name="adj1" fmla="val -81985"/>
              <a:gd name="adj2" fmla="val 5155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What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 </a:t>
            </a:r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flavour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 </a:t>
            </a:r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would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 </a:t>
            </a:r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you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 like?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B4A26A41-DC72-4D49-9CC1-00CDA15D3E55}"/>
              </a:ext>
            </a:extLst>
          </p:cNvPr>
          <p:cNvSpPr txBox="1"/>
          <p:nvPr/>
        </p:nvSpPr>
        <p:spPr>
          <a:xfrm>
            <a:off x="8740588" y="2828205"/>
            <a:ext cx="298524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400" dirty="0" err="1">
                <a:latin typeface="Grundschrift" panose="03010100010101010101" pitchFamily="66" charset="0"/>
              </a:rPr>
              <a:t>flavour</a:t>
            </a:r>
            <a:r>
              <a:rPr lang="de-DE" sz="4400" dirty="0">
                <a:latin typeface="Grundschrift" panose="03010100010101010101" pitchFamily="66" charset="0"/>
              </a:rPr>
              <a:t> = Geschmack</a:t>
            </a:r>
          </a:p>
        </p:txBody>
      </p:sp>
    </p:spTree>
    <p:extLst>
      <p:ext uri="{BB962C8B-B14F-4D97-AF65-F5344CB8AC3E}">
        <p14:creationId xmlns:p14="http://schemas.microsoft.com/office/powerpoint/2010/main" val="2126769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C820C8F2-936C-4755-9A23-10D534F8904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968"/>
          <a:stretch/>
        </p:blipFill>
        <p:spPr>
          <a:xfrm>
            <a:off x="0" y="3392025"/>
            <a:ext cx="3488846" cy="3519764"/>
          </a:xfrm>
          <a:prstGeom prst="rect">
            <a:avLst/>
          </a:prstGeom>
        </p:spPr>
      </p:pic>
      <p:sp>
        <p:nvSpPr>
          <p:cNvPr id="5" name="Sprechblase: oval 4">
            <a:extLst>
              <a:ext uri="{FF2B5EF4-FFF2-40B4-BE49-F238E27FC236}">
                <a16:creationId xmlns:a16="http://schemas.microsoft.com/office/drawing/2014/main" id="{67215BD9-057B-4EA8-900E-A76B86A42A32}"/>
              </a:ext>
            </a:extLst>
          </p:cNvPr>
          <p:cNvSpPr/>
          <p:nvPr/>
        </p:nvSpPr>
        <p:spPr>
          <a:xfrm>
            <a:off x="2450724" y="100852"/>
            <a:ext cx="9570947" cy="6656296"/>
          </a:xfrm>
          <a:prstGeom prst="wedgeEllipseCallout">
            <a:avLst>
              <a:gd name="adj1" fmla="val -49202"/>
              <a:gd name="adj2" fmla="val 3181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B53AC5CB-6EBB-46BD-92F2-8D0150125C3E}"/>
              </a:ext>
            </a:extLst>
          </p:cNvPr>
          <p:cNvSpPr txBox="1"/>
          <p:nvPr/>
        </p:nvSpPr>
        <p:spPr>
          <a:xfrm>
            <a:off x="5382181" y="492615"/>
            <a:ext cx="47300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9600" dirty="0">
                <a:latin typeface="Grundschrift" panose="03010100010101010101" pitchFamily="66" charset="0"/>
              </a:rPr>
              <a:t>I </a:t>
            </a:r>
            <a:r>
              <a:rPr lang="de-DE" sz="9600" dirty="0" err="1">
                <a:latin typeface="Grundschrift" panose="03010100010101010101" pitchFamily="66" charset="0"/>
              </a:rPr>
              <a:t>want</a:t>
            </a:r>
            <a:r>
              <a:rPr lang="de-DE" sz="9600" dirty="0">
                <a:latin typeface="Grundschrift" panose="03010100010101010101" pitchFamily="66" charset="0"/>
              </a:rPr>
              <a:t>…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EC93339E-2EC9-4C65-9158-E04C7604F5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153" y="1877714"/>
            <a:ext cx="2918012" cy="2918012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92409751-C122-4C98-ADBF-FD349B2EDA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527" y="2296370"/>
            <a:ext cx="1747498" cy="1747498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1B6BFC1F-C2EB-4847-988B-55002F0122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948" y="1922888"/>
            <a:ext cx="2918012" cy="2918012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E9195151-6E74-447A-9889-4CD12432B7E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1875" y="1877714"/>
            <a:ext cx="2918012" cy="2918012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4FB77891-7CD8-4B2A-AA8A-F911AF2E8F9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3208" y="2556354"/>
            <a:ext cx="1153779" cy="1296229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F73F1025-F815-42BE-9956-7462DF72DB5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579" y="2688426"/>
            <a:ext cx="1703057" cy="1135371"/>
          </a:xfrm>
          <a:prstGeom prst="rect">
            <a:avLst/>
          </a:prstGeom>
        </p:spPr>
      </p:pic>
      <p:sp>
        <p:nvSpPr>
          <p:cNvPr id="19" name="Textfeld 18">
            <a:extLst>
              <a:ext uri="{FF2B5EF4-FFF2-40B4-BE49-F238E27FC236}">
                <a16:creationId xmlns:a16="http://schemas.microsoft.com/office/drawing/2014/main" id="{4D2BD913-16A8-487B-9BB6-DD5FFDAEA4AB}"/>
              </a:ext>
            </a:extLst>
          </p:cNvPr>
          <p:cNvSpPr txBox="1"/>
          <p:nvPr/>
        </p:nvSpPr>
        <p:spPr>
          <a:xfrm>
            <a:off x="3225927" y="4462524"/>
            <a:ext cx="33617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dirty="0" err="1">
                <a:latin typeface="Grundschrift" panose="03010100010101010101" pitchFamily="66" charset="0"/>
              </a:rPr>
              <a:t>strawberry</a:t>
            </a:r>
            <a:endParaRPr lang="de-DE" sz="3600" dirty="0">
              <a:latin typeface="Grundschrift" panose="03010100010101010101" pitchFamily="66" charset="0"/>
            </a:endParaRPr>
          </a:p>
        </p:txBody>
      </p:sp>
      <p:sp>
        <p:nvSpPr>
          <p:cNvPr id="20" name="Textfeld 19">
            <a:extLst>
              <a:ext uri="{FF2B5EF4-FFF2-40B4-BE49-F238E27FC236}">
                <a16:creationId xmlns:a16="http://schemas.microsoft.com/office/drawing/2014/main" id="{787A1315-7B22-4803-AC50-69161D541A39}"/>
              </a:ext>
            </a:extLst>
          </p:cNvPr>
          <p:cNvSpPr txBox="1"/>
          <p:nvPr/>
        </p:nvSpPr>
        <p:spPr>
          <a:xfrm>
            <a:off x="6324772" y="4571130"/>
            <a:ext cx="33617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dirty="0" err="1">
                <a:latin typeface="Grundschrift" panose="03010100010101010101" pitchFamily="66" charset="0"/>
              </a:rPr>
              <a:t>chocolate</a:t>
            </a:r>
            <a:endParaRPr lang="de-DE" sz="3600" dirty="0">
              <a:latin typeface="Grundschrift" panose="03010100010101010101" pitchFamily="66" charset="0"/>
            </a:endParaRPr>
          </a:p>
        </p:txBody>
      </p:sp>
      <p:sp>
        <p:nvSpPr>
          <p:cNvPr id="21" name="Textfeld 20">
            <a:extLst>
              <a:ext uri="{FF2B5EF4-FFF2-40B4-BE49-F238E27FC236}">
                <a16:creationId xmlns:a16="http://schemas.microsoft.com/office/drawing/2014/main" id="{F94CC3A0-AA0B-4633-9462-18EE0F7A7BAA}"/>
              </a:ext>
            </a:extLst>
          </p:cNvPr>
          <p:cNvSpPr txBox="1"/>
          <p:nvPr/>
        </p:nvSpPr>
        <p:spPr>
          <a:xfrm>
            <a:off x="9584931" y="4525956"/>
            <a:ext cx="33617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dirty="0" err="1">
                <a:latin typeface="Grundschrift" panose="03010100010101010101" pitchFamily="66" charset="0"/>
              </a:rPr>
              <a:t>vanilla</a:t>
            </a:r>
            <a:endParaRPr lang="de-DE" sz="3600" dirty="0">
              <a:latin typeface="Grundschrift" panose="03010100010101010101" pitchFamily="66" charset="0"/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A40C381F-6DAA-42EB-B598-D8262BEA750E}"/>
              </a:ext>
            </a:extLst>
          </p:cNvPr>
          <p:cNvSpPr txBox="1"/>
          <p:nvPr/>
        </p:nvSpPr>
        <p:spPr>
          <a:xfrm>
            <a:off x="5352048" y="3050112"/>
            <a:ext cx="14388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>
                <a:latin typeface="Grundschrift" panose="03010100010101010101" pitchFamily="66" charset="0"/>
              </a:rPr>
              <a:t>and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A77EB708-F8DF-4AB3-9F1F-623A8D918E0F}"/>
              </a:ext>
            </a:extLst>
          </p:cNvPr>
          <p:cNvSpPr txBox="1"/>
          <p:nvPr/>
        </p:nvSpPr>
        <p:spPr>
          <a:xfrm>
            <a:off x="8387466" y="3046027"/>
            <a:ext cx="14388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>
                <a:latin typeface="Grundschrift" panose="03010100010101010101" pitchFamily="66" charset="0"/>
              </a:rPr>
              <a:t>and</a:t>
            </a:r>
          </a:p>
        </p:txBody>
      </p:sp>
    </p:spTree>
    <p:extLst>
      <p:ext uri="{BB962C8B-B14F-4D97-AF65-F5344CB8AC3E}">
        <p14:creationId xmlns:p14="http://schemas.microsoft.com/office/powerpoint/2010/main" val="194177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in junger Mann, der Eis verkauft. Verkäufer. Eisverkäufer auf dem weißen  Hintergrund isoliert. Vektor-Illustration 2764837 Vektor Kunst bei Vecteezy">
            <a:extLst>
              <a:ext uri="{FF2B5EF4-FFF2-40B4-BE49-F238E27FC236}">
                <a16:creationId xmlns:a16="http://schemas.microsoft.com/office/drawing/2014/main" id="{FC8E368C-F87F-4D64-9006-4656DC20AB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5"/>
          <a:stretch/>
        </p:blipFill>
        <p:spPr bwMode="auto">
          <a:xfrm>
            <a:off x="56235" y="1744136"/>
            <a:ext cx="2985247" cy="5154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639CD11E-9537-41DF-8B69-CDA4F6214E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505" y="1303955"/>
            <a:ext cx="5127812" cy="5127812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5C1EFB6A-1645-476B-A554-6FBDFD769A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869" y="3080484"/>
            <a:ext cx="1097282" cy="3351283"/>
          </a:xfrm>
          <a:prstGeom prst="rect">
            <a:avLst/>
          </a:prstGeom>
        </p:spPr>
      </p:pic>
      <p:sp>
        <p:nvSpPr>
          <p:cNvPr id="7" name="Sprechblase: oval 6">
            <a:extLst>
              <a:ext uri="{FF2B5EF4-FFF2-40B4-BE49-F238E27FC236}">
                <a16:creationId xmlns:a16="http://schemas.microsoft.com/office/drawing/2014/main" id="{3F3706D9-64A6-40B3-9A97-FBAC51F913BA}"/>
              </a:ext>
            </a:extLst>
          </p:cNvPr>
          <p:cNvSpPr/>
          <p:nvPr/>
        </p:nvSpPr>
        <p:spPr>
          <a:xfrm>
            <a:off x="2988434" y="426233"/>
            <a:ext cx="5127812" cy="2088367"/>
          </a:xfrm>
          <a:prstGeom prst="wedgeEllipseCallout">
            <a:avLst>
              <a:gd name="adj1" fmla="val -81985"/>
              <a:gd name="adj2" fmla="val 5155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Would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 </a:t>
            </a:r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you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 like </a:t>
            </a:r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sprinkles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 on top?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248CCBF5-177D-4A1F-B4EB-D2D8C24F4A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9515" y="2191317"/>
            <a:ext cx="4343400" cy="4343400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AA5F9FEE-5E5F-4121-A8EC-D6E4AB42D4E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2283" y="-1922509"/>
            <a:ext cx="2997864" cy="2997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817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51 0.01875 L 0.00651 0.01875 C 0.00612 0.04769 0.00612 0.07616 0.00534 0.10487 C 0.00495 0.11667 0.00378 0.12848 0.00313 0.14028 C 0.00261 0.14815 0.00247 0.15602 0.00195 0.16366 C -0.00078 0.20394 -0.0013 0.20232 -0.00469 0.24028 C -0.00508 0.24537 -0.00547 0.2507 -0.00573 0.25579 C -0.00547 0.28264 -0.00521 0.3095 -0.00469 0.33635 C -0.00456 0.34352 -0.00378 0.3507 -0.00351 0.35787 C -0.00299 0.37755 -0.00299 0.397 -0.00247 0.41667 C -0.0013 0.46366 -0.0013 0.43588 -0.0013 0.45186 L -0.0013 0.45186 L -0.0013 0.45186 " pathEditMode="relative" ptsTypes="AAAAAAAAAAAAA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in junger Mann, der Eis verkauft. Verkäufer. Eisverkäufer auf dem weißen  Hintergrund isoliert. Vektor-Illustration 2764837 Vektor Kunst bei Vecteezy">
            <a:extLst>
              <a:ext uri="{FF2B5EF4-FFF2-40B4-BE49-F238E27FC236}">
                <a16:creationId xmlns:a16="http://schemas.microsoft.com/office/drawing/2014/main" id="{0EA18B1B-7F0C-46E6-AF97-226A7C90DD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5"/>
          <a:stretch/>
        </p:blipFill>
        <p:spPr bwMode="auto">
          <a:xfrm>
            <a:off x="56235" y="1744136"/>
            <a:ext cx="2985247" cy="5154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BE94D6CC-DB6B-45E2-8689-74B974A680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505" y="1303955"/>
            <a:ext cx="5127812" cy="5127812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F841C5D2-A74E-4FA4-BF9F-887CF5E042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869" y="3080484"/>
            <a:ext cx="1097282" cy="3351283"/>
          </a:xfrm>
          <a:prstGeom prst="rect">
            <a:avLst/>
          </a:prstGeom>
        </p:spPr>
      </p:pic>
      <p:sp>
        <p:nvSpPr>
          <p:cNvPr id="7" name="Sprechblase: oval 6">
            <a:extLst>
              <a:ext uri="{FF2B5EF4-FFF2-40B4-BE49-F238E27FC236}">
                <a16:creationId xmlns:a16="http://schemas.microsoft.com/office/drawing/2014/main" id="{5E86F9F2-0511-4430-9126-A35032C8CADF}"/>
              </a:ext>
            </a:extLst>
          </p:cNvPr>
          <p:cNvSpPr/>
          <p:nvPr/>
        </p:nvSpPr>
        <p:spPr>
          <a:xfrm>
            <a:off x="6755317" y="259771"/>
            <a:ext cx="5127812" cy="2088367"/>
          </a:xfrm>
          <a:prstGeom prst="wedgeEllipseCallout">
            <a:avLst>
              <a:gd name="adj1" fmla="val -34520"/>
              <a:gd name="adj2" fmla="val 10371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Yes, </a:t>
            </a:r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please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.</a:t>
            </a:r>
          </a:p>
        </p:txBody>
      </p:sp>
      <p:pic>
        <p:nvPicPr>
          <p:cNvPr id="5122" name="Picture 2" descr="300+ kostenlose Häkchen-Symbole &amp; Haken-Bilder - Pixabay">
            <a:extLst>
              <a:ext uri="{FF2B5EF4-FFF2-40B4-BE49-F238E27FC236}">
                <a16:creationId xmlns:a16="http://schemas.microsoft.com/office/drawing/2014/main" id="{234D9FBC-EB53-4C24-85EF-0D6A939CFF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6266" y="862640"/>
            <a:ext cx="1796863" cy="1762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prechblase: oval 8">
            <a:extLst>
              <a:ext uri="{FF2B5EF4-FFF2-40B4-BE49-F238E27FC236}">
                <a16:creationId xmlns:a16="http://schemas.microsoft.com/office/drawing/2014/main" id="{C20CA9AF-106C-477A-A9B4-C1B5C3A0AC6D}"/>
              </a:ext>
            </a:extLst>
          </p:cNvPr>
          <p:cNvSpPr/>
          <p:nvPr/>
        </p:nvSpPr>
        <p:spPr>
          <a:xfrm>
            <a:off x="7817152" y="2951008"/>
            <a:ext cx="4318613" cy="2217844"/>
          </a:xfrm>
          <a:prstGeom prst="wedgeEllipseCallout">
            <a:avLst>
              <a:gd name="adj1" fmla="val -58774"/>
              <a:gd name="adj2" fmla="val -1428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No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, </a:t>
            </a:r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thank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 </a:t>
            </a:r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you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.</a:t>
            </a:r>
          </a:p>
        </p:txBody>
      </p:sp>
      <p:pic>
        <p:nvPicPr>
          <p:cNvPr id="5124" name="Picture 4" descr="Kreuz - Main-Photobooth">
            <a:extLst>
              <a:ext uri="{FF2B5EF4-FFF2-40B4-BE49-F238E27FC236}">
                <a16:creationId xmlns:a16="http://schemas.microsoft.com/office/drawing/2014/main" id="{650D3BDB-CD16-4E0F-9FD2-1D3049CD5A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8986" y="4334128"/>
            <a:ext cx="1431421" cy="1669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0078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in junger Mann, der Eis verkauft. Verkäufer. Eisverkäufer auf dem weißen  Hintergrund isoliert. Vektor-Illustration 2764837 Vektor Kunst bei Vecteezy">
            <a:extLst>
              <a:ext uri="{FF2B5EF4-FFF2-40B4-BE49-F238E27FC236}">
                <a16:creationId xmlns:a16="http://schemas.microsoft.com/office/drawing/2014/main" id="{FD1AD18A-AE8F-4E76-8484-52253148F1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5"/>
          <a:stretch/>
        </p:blipFill>
        <p:spPr bwMode="auto">
          <a:xfrm>
            <a:off x="56235" y="1744136"/>
            <a:ext cx="2985247" cy="5154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03E8D1F9-4904-405B-998C-371FF6AD57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505" y="1303955"/>
            <a:ext cx="5127812" cy="5127812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6C75B4DB-4F80-4D23-B33A-74804F6E22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869" y="3080484"/>
            <a:ext cx="1097282" cy="3351283"/>
          </a:xfrm>
          <a:prstGeom prst="rect">
            <a:avLst/>
          </a:prstGeom>
        </p:spPr>
      </p:pic>
      <p:sp>
        <p:nvSpPr>
          <p:cNvPr id="7" name="Sprechblase: oval 6">
            <a:extLst>
              <a:ext uri="{FF2B5EF4-FFF2-40B4-BE49-F238E27FC236}">
                <a16:creationId xmlns:a16="http://schemas.microsoft.com/office/drawing/2014/main" id="{6B3FC021-C626-40C6-BFA9-67450C374681}"/>
              </a:ext>
            </a:extLst>
          </p:cNvPr>
          <p:cNvSpPr/>
          <p:nvPr/>
        </p:nvSpPr>
        <p:spPr>
          <a:xfrm>
            <a:off x="2988434" y="426233"/>
            <a:ext cx="5127812" cy="2088367"/>
          </a:xfrm>
          <a:prstGeom prst="wedgeEllipseCallout">
            <a:avLst>
              <a:gd name="adj1" fmla="val -81985"/>
              <a:gd name="adj2" fmla="val 5155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Alright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. Here </a:t>
            </a:r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is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 </a:t>
            </a:r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your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 </a:t>
            </a:r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ice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 </a:t>
            </a:r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cream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.</a:t>
            </a:r>
          </a:p>
        </p:txBody>
      </p:sp>
      <p:sp>
        <p:nvSpPr>
          <p:cNvPr id="8" name="Sprechblase: oval 7">
            <a:extLst>
              <a:ext uri="{FF2B5EF4-FFF2-40B4-BE49-F238E27FC236}">
                <a16:creationId xmlns:a16="http://schemas.microsoft.com/office/drawing/2014/main" id="{6CDFA606-1DF0-44A0-BC12-77BBAB4F37AB}"/>
              </a:ext>
            </a:extLst>
          </p:cNvPr>
          <p:cNvSpPr/>
          <p:nvPr/>
        </p:nvSpPr>
        <p:spPr>
          <a:xfrm>
            <a:off x="8053092" y="1931894"/>
            <a:ext cx="3655894" cy="1497106"/>
          </a:xfrm>
          <a:prstGeom prst="wedgeEllipseCallout">
            <a:avLst>
              <a:gd name="adj1" fmla="val -55502"/>
              <a:gd name="adj2" fmla="val 5874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Thank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 </a:t>
            </a:r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you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.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B2162954-1476-45C9-9DE9-54E4D3655A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4134">
            <a:off x="7381775" y="4484738"/>
            <a:ext cx="870754" cy="870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597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in junger Mann, der Eis verkauft. Verkäufer. Eisverkäufer auf dem weißen  Hintergrund isoliert. Vektor-Illustration 2764837 Vektor Kunst bei Vecteezy">
            <a:extLst>
              <a:ext uri="{FF2B5EF4-FFF2-40B4-BE49-F238E27FC236}">
                <a16:creationId xmlns:a16="http://schemas.microsoft.com/office/drawing/2014/main" id="{7066BE32-112D-41B4-9AD6-CE759395F0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5"/>
          <a:stretch/>
        </p:blipFill>
        <p:spPr bwMode="auto">
          <a:xfrm>
            <a:off x="56235" y="1744136"/>
            <a:ext cx="2985247" cy="5154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400830ED-B083-4847-BDBF-D56F236AB4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505" y="1303955"/>
            <a:ext cx="5127812" cy="5127812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D949C58F-87FE-41B1-86D8-3C977B714B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869" y="3080484"/>
            <a:ext cx="1097282" cy="3351283"/>
          </a:xfrm>
          <a:prstGeom prst="rect">
            <a:avLst/>
          </a:prstGeom>
        </p:spPr>
      </p:pic>
      <p:sp>
        <p:nvSpPr>
          <p:cNvPr id="7" name="Sprechblase: oval 6">
            <a:extLst>
              <a:ext uri="{FF2B5EF4-FFF2-40B4-BE49-F238E27FC236}">
                <a16:creationId xmlns:a16="http://schemas.microsoft.com/office/drawing/2014/main" id="{F96B1F4B-6B79-4F8E-9F17-4078D35CBA9B}"/>
              </a:ext>
            </a:extLst>
          </p:cNvPr>
          <p:cNvSpPr/>
          <p:nvPr/>
        </p:nvSpPr>
        <p:spPr>
          <a:xfrm>
            <a:off x="2988434" y="426233"/>
            <a:ext cx="5127812" cy="2088367"/>
          </a:xfrm>
          <a:prstGeom prst="wedgeEllipseCallout">
            <a:avLst>
              <a:gd name="adj1" fmla="val -81985"/>
              <a:gd name="adj2" fmla="val 5155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You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 </a:t>
            </a:r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are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 </a:t>
            </a:r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welcome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.</a:t>
            </a:r>
          </a:p>
          <a:p>
            <a:pPr algn="ctr"/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Have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 a nice </a:t>
            </a:r>
            <a:r>
              <a:rPr lang="de-DE" sz="36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day</a:t>
            </a:r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.</a:t>
            </a:r>
          </a:p>
        </p:txBody>
      </p:sp>
      <p:sp>
        <p:nvSpPr>
          <p:cNvPr id="8" name="Sprechblase: oval 7">
            <a:extLst>
              <a:ext uri="{FF2B5EF4-FFF2-40B4-BE49-F238E27FC236}">
                <a16:creationId xmlns:a16="http://schemas.microsoft.com/office/drawing/2014/main" id="{403AFBCE-7B92-4F89-9FD5-06E0E1C91A17}"/>
              </a:ext>
            </a:extLst>
          </p:cNvPr>
          <p:cNvSpPr/>
          <p:nvPr/>
        </p:nvSpPr>
        <p:spPr>
          <a:xfrm>
            <a:off x="8053092" y="1931894"/>
            <a:ext cx="3655894" cy="1497106"/>
          </a:xfrm>
          <a:prstGeom prst="wedgeEllipseCallout">
            <a:avLst>
              <a:gd name="adj1" fmla="val -55502"/>
              <a:gd name="adj2" fmla="val 5874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rundschrift" panose="03010100010101010101" pitchFamily="66" charset="0"/>
              </a:rPr>
              <a:t>Bye.</a:t>
            </a: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FDE1A689-ED63-4ADA-81D6-565259ED170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4134">
            <a:off x="7381775" y="4484738"/>
            <a:ext cx="870754" cy="870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494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118D7B9D-7617-4EDC-AC89-2524F4DCFB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itel 1">
            <a:extLst>
              <a:ext uri="{FF2B5EF4-FFF2-40B4-BE49-F238E27FC236}">
                <a16:creationId xmlns:a16="http://schemas.microsoft.com/office/drawing/2014/main" id="{64028AFF-DC32-4E82-9BD3-D8C815FC3DA7}"/>
              </a:ext>
            </a:extLst>
          </p:cNvPr>
          <p:cNvSpPr txBox="1">
            <a:spLocks/>
          </p:cNvSpPr>
          <p:nvPr/>
        </p:nvSpPr>
        <p:spPr>
          <a:xfrm>
            <a:off x="1524000" y="1179746"/>
            <a:ext cx="9144000" cy="4498508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de-DE" sz="7200" b="1" dirty="0" err="1">
                <a:latin typeface="Grundschrift" panose="03010100010101010101" pitchFamily="66" charset="0"/>
              </a:rPr>
              <a:t>Now</a:t>
            </a:r>
            <a:r>
              <a:rPr lang="de-DE" sz="7200" b="1" dirty="0">
                <a:latin typeface="Grundschrift" panose="03010100010101010101" pitchFamily="66" charset="0"/>
              </a:rPr>
              <a:t>, </a:t>
            </a:r>
            <a:r>
              <a:rPr lang="de-DE" sz="7200" b="1" dirty="0" err="1">
                <a:latin typeface="Grundschrift" panose="03010100010101010101" pitchFamily="66" charset="0"/>
              </a:rPr>
              <a:t>it‘s</a:t>
            </a:r>
            <a:r>
              <a:rPr lang="de-DE" sz="7200" b="1" dirty="0">
                <a:latin typeface="Grundschrift" panose="03010100010101010101" pitchFamily="66" charset="0"/>
              </a:rPr>
              <a:t> </a:t>
            </a:r>
            <a:r>
              <a:rPr lang="de-DE" sz="7200" b="1" dirty="0" err="1">
                <a:latin typeface="Grundschrift" panose="03010100010101010101" pitchFamily="66" charset="0"/>
              </a:rPr>
              <a:t>your</a:t>
            </a:r>
            <a:r>
              <a:rPr lang="de-DE" sz="7200" b="1" dirty="0">
                <a:latin typeface="Grundschrift" panose="03010100010101010101" pitchFamily="66" charset="0"/>
              </a:rPr>
              <a:t> turn.</a:t>
            </a:r>
          </a:p>
          <a:p>
            <a:pPr algn="ctr"/>
            <a:endParaRPr lang="de-DE" sz="7200" b="1" dirty="0">
              <a:latin typeface="Grundschrift" panose="03010100010101010101" pitchFamily="66" charset="0"/>
            </a:endParaRPr>
          </a:p>
          <a:p>
            <a:pPr algn="ctr"/>
            <a:endParaRPr lang="de-DE" sz="7200" b="1" dirty="0">
              <a:latin typeface="Grundschrift" panose="03010100010101010101" pitchFamily="66" charset="0"/>
            </a:endParaRP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5DAC9EC5-EAD9-4AEE-85DC-60A7EF2578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2169">
            <a:off x="9035829" y="2950314"/>
            <a:ext cx="3888958" cy="3888958"/>
          </a:xfrm>
          <a:prstGeom prst="rect">
            <a:avLst/>
          </a:prstGeom>
        </p:spPr>
      </p:pic>
      <p:pic>
        <p:nvPicPr>
          <p:cNvPr id="8194" name="Picture 2" descr="Strichmännchen clipart. Kostenloser Download. | Creazilla">
            <a:extLst>
              <a:ext uri="{FF2B5EF4-FFF2-40B4-BE49-F238E27FC236}">
                <a16:creationId xmlns:a16="http://schemas.microsoft.com/office/drawing/2014/main" id="{C0F306FB-96B3-4DF6-AE8B-5497C384D7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297" y="3321423"/>
            <a:ext cx="1129079" cy="2020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Strichmännchen clipart. Kostenloser Download. | Creazilla">
            <a:extLst>
              <a:ext uri="{FF2B5EF4-FFF2-40B4-BE49-F238E27FC236}">
                <a16:creationId xmlns:a16="http://schemas.microsoft.com/office/drawing/2014/main" id="{7364F978-4C03-4A7F-A320-F03B0CC95A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1346" y="3363512"/>
            <a:ext cx="1129079" cy="2020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Strichmännchen clipart. Kostenloser Download. | Creazilla">
            <a:extLst>
              <a:ext uri="{FF2B5EF4-FFF2-40B4-BE49-F238E27FC236}">
                <a16:creationId xmlns:a16="http://schemas.microsoft.com/office/drawing/2014/main" id="{4BEC3372-2456-4F3C-A7CA-465B9E462E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1351" y="3363512"/>
            <a:ext cx="1129079" cy="2020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Strichmännchen clipart. Kostenloser Download. | Creazilla">
            <a:extLst>
              <a:ext uri="{FF2B5EF4-FFF2-40B4-BE49-F238E27FC236}">
                <a16:creationId xmlns:a16="http://schemas.microsoft.com/office/drawing/2014/main" id="{5FBEB3B2-E229-4DFB-B35D-466CEB16CC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7771" y="3302506"/>
            <a:ext cx="598629" cy="1071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Strichmännchen clipart. Kostenloser Download. | Creazilla">
            <a:extLst>
              <a:ext uri="{FF2B5EF4-FFF2-40B4-BE49-F238E27FC236}">
                <a16:creationId xmlns:a16="http://schemas.microsoft.com/office/drawing/2014/main" id="{967A6DE3-6298-4B12-AA82-6B3347CC38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6801" y="3495779"/>
            <a:ext cx="598629" cy="1071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Strichmännchen clipart. Kostenloser Download. | Creazilla">
            <a:extLst>
              <a:ext uri="{FF2B5EF4-FFF2-40B4-BE49-F238E27FC236}">
                <a16:creationId xmlns:a16="http://schemas.microsoft.com/office/drawing/2014/main" id="{61F19DE4-5245-4911-8826-72AF627909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3917" y="3244272"/>
            <a:ext cx="598629" cy="1071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Strichmännchen clipart. Kostenloser Download. | Creazilla">
            <a:extLst>
              <a:ext uri="{FF2B5EF4-FFF2-40B4-BE49-F238E27FC236}">
                <a16:creationId xmlns:a16="http://schemas.microsoft.com/office/drawing/2014/main" id="{7D36876E-6042-4429-B104-0F9AAE9ECB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8172" y="4428020"/>
            <a:ext cx="598629" cy="1071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Strichmännchen clipart. Kostenloser Download. | Creazilla">
            <a:extLst>
              <a:ext uri="{FF2B5EF4-FFF2-40B4-BE49-F238E27FC236}">
                <a16:creationId xmlns:a16="http://schemas.microsoft.com/office/drawing/2014/main" id="{A7D675CD-B6DC-4EBA-A6F6-DA75068A29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7202" y="4626925"/>
            <a:ext cx="598629" cy="1071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Strichmännchen clipart. Kostenloser Download. | Creazilla">
            <a:extLst>
              <a:ext uri="{FF2B5EF4-FFF2-40B4-BE49-F238E27FC236}">
                <a16:creationId xmlns:a16="http://schemas.microsoft.com/office/drawing/2014/main" id="{B580D5D8-6B68-4D4F-B027-8753410BEC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245" y="4462552"/>
            <a:ext cx="598629" cy="1071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prechblase: oval 6">
            <a:extLst>
              <a:ext uri="{FF2B5EF4-FFF2-40B4-BE49-F238E27FC236}">
                <a16:creationId xmlns:a16="http://schemas.microsoft.com/office/drawing/2014/main" id="{08A948EF-75B4-4D27-B156-E395FB3D6015}"/>
              </a:ext>
            </a:extLst>
          </p:cNvPr>
          <p:cNvSpPr/>
          <p:nvPr/>
        </p:nvSpPr>
        <p:spPr>
          <a:xfrm>
            <a:off x="6369882" y="2874782"/>
            <a:ext cx="1244670" cy="855447"/>
          </a:xfrm>
          <a:prstGeom prst="wedgeEllipseCallout">
            <a:avLst>
              <a:gd name="adj1" fmla="val -48923"/>
              <a:gd name="adj2" fmla="val 53068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Sprechblase: oval 16">
            <a:extLst>
              <a:ext uri="{FF2B5EF4-FFF2-40B4-BE49-F238E27FC236}">
                <a16:creationId xmlns:a16="http://schemas.microsoft.com/office/drawing/2014/main" id="{539C7672-0548-43B9-928C-ABCDE5D43771}"/>
              </a:ext>
            </a:extLst>
          </p:cNvPr>
          <p:cNvSpPr/>
          <p:nvPr/>
        </p:nvSpPr>
        <p:spPr>
          <a:xfrm>
            <a:off x="9735638" y="2430001"/>
            <a:ext cx="1244670" cy="855447"/>
          </a:xfrm>
          <a:prstGeom prst="wedgeEllipseCallout">
            <a:avLst>
              <a:gd name="adj1" fmla="val -48923"/>
              <a:gd name="adj2" fmla="val 53068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196" name="Picture 4" descr="Bleistift Stift - Kostenlose Vektorgrafik auf Pixabay - Pixabay">
            <a:extLst>
              <a:ext uri="{FF2B5EF4-FFF2-40B4-BE49-F238E27FC236}">
                <a16:creationId xmlns:a16="http://schemas.microsoft.com/office/drawing/2014/main" id="{ABF7787C-383A-4AD6-B68D-779649F463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625" y="3921980"/>
            <a:ext cx="563304" cy="787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8" name="Gerade Verbindung mit Pfeil 17">
            <a:extLst>
              <a:ext uri="{FF2B5EF4-FFF2-40B4-BE49-F238E27FC236}">
                <a16:creationId xmlns:a16="http://schemas.microsoft.com/office/drawing/2014/main" id="{30302951-B8BF-47E6-B5D3-DC7D88202DF9}"/>
              </a:ext>
            </a:extLst>
          </p:cNvPr>
          <p:cNvCxnSpPr/>
          <p:nvPr/>
        </p:nvCxnSpPr>
        <p:spPr>
          <a:xfrm>
            <a:off x="3437929" y="4567062"/>
            <a:ext cx="723417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Gerade Verbindung mit Pfeil 20">
            <a:extLst>
              <a:ext uri="{FF2B5EF4-FFF2-40B4-BE49-F238E27FC236}">
                <a16:creationId xmlns:a16="http://schemas.microsoft.com/office/drawing/2014/main" id="{CB9397D1-27D1-48ED-9FFC-B4F41C26D3A3}"/>
              </a:ext>
            </a:extLst>
          </p:cNvPr>
          <p:cNvCxnSpPr/>
          <p:nvPr/>
        </p:nvCxnSpPr>
        <p:spPr>
          <a:xfrm>
            <a:off x="6790729" y="4567062"/>
            <a:ext cx="723417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33682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56C88329-4C4D-475D-8C11-DACE65DDC3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86" y="1997425"/>
            <a:ext cx="2312892" cy="2312892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B497B3F0-58CE-426A-8C41-F9368397D0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86" y="837408"/>
            <a:ext cx="2312892" cy="2312892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C302825-CD97-455D-96D9-F8459FE3A8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86" y="-157468"/>
            <a:ext cx="2312892" cy="2312892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38861DAB-7249-42C9-987B-D193D18B9513}"/>
              </a:ext>
            </a:extLst>
          </p:cNvPr>
          <p:cNvSpPr txBox="1"/>
          <p:nvPr/>
        </p:nvSpPr>
        <p:spPr>
          <a:xfrm>
            <a:off x="2884880" y="232290"/>
            <a:ext cx="37113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0" dirty="0" err="1">
                <a:latin typeface="Grundschrift" panose="03010100010101010101" pitchFamily="66" charset="0"/>
              </a:rPr>
              <a:t>one</a:t>
            </a:r>
            <a:r>
              <a:rPr lang="de-DE" sz="6000" dirty="0">
                <a:latin typeface="Grundschrift" panose="03010100010101010101" pitchFamily="66" charset="0"/>
              </a:rPr>
              <a:t> </a:t>
            </a:r>
            <a:r>
              <a:rPr lang="de-DE" sz="6000" dirty="0" err="1">
                <a:latin typeface="Grundschrift" panose="03010100010101010101" pitchFamily="66" charset="0"/>
              </a:rPr>
              <a:t>scoop</a:t>
            </a:r>
            <a:endParaRPr lang="de-DE" sz="6000" dirty="0">
              <a:latin typeface="Grundschrift" panose="03010100010101010101" pitchFamily="66" charset="0"/>
            </a:endParaRP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3DDA1F6A-4B29-4207-B0C5-CD10E3AB075F}"/>
              </a:ext>
            </a:extLst>
          </p:cNvPr>
          <p:cNvSpPr txBox="1"/>
          <p:nvPr/>
        </p:nvSpPr>
        <p:spPr>
          <a:xfrm>
            <a:off x="2884880" y="1504718"/>
            <a:ext cx="37113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0" dirty="0" err="1">
                <a:latin typeface="Grundschrift" panose="03010100010101010101" pitchFamily="66" charset="0"/>
              </a:rPr>
              <a:t>two</a:t>
            </a:r>
            <a:r>
              <a:rPr lang="de-DE" sz="6000" dirty="0">
                <a:latin typeface="Grundschrift" panose="03010100010101010101" pitchFamily="66" charset="0"/>
              </a:rPr>
              <a:t> </a:t>
            </a:r>
            <a:r>
              <a:rPr lang="de-DE" sz="6000" dirty="0" err="1">
                <a:latin typeface="Grundschrift" panose="03010100010101010101" pitchFamily="66" charset="0"/>
              </a:rPr>
              <a:t>scoops</a:t>
            </a:r>
            <a:endParaRPr lang="de-DE" sz="6000" dirty="0">
              <a:latin typeface="Grundschrift" panose="03010100010101010101" pitchFamily="66" charset="0"/>
            </a:endParaRP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41F7979A-3D43-4D9C-98AB-B2D03966EAB6}"/>
              </a:ext>
            </a:extLst>
          </p:cNvPr>
          <p:cNvSpPr txBox="1"/>
          <p:nvPr/>
        </p:nvSpPr>
        <p:spPr>
          <a:xfrm>
            <a:off x="2884880" y="2777147"/>
            <a:ext cx="418875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0" dirty="0" err="1">
                <a:latin typeface="Grundschrift" panose="03010100010101010101" pitchFamily="66" charset="0"/>
              </a:rPr>
              <a:t>three</a:t>
            </a:r>
            <a:r>
              <a:rPr lang="de-DE" sz="6000" dirty="0">
                <a:latin typeface="Grundschrift" panose="03010100010101010101" pitchFamily="66" charset="0"/>
              </a:rPr>
              <a:t> </a:t>
            </a:r>
            <a:r>
              <a:rPr lang="de-DE" sz="6000" dirty="0" err="1">
                <a:latin typeface="Grundschrift" panose="03010100010101010101" pitchFamily="66" charset="0"/>
              </a:rPr>
              <a:t>scoops</a:t>
            </a:r>
            <a:endParaRPr lang="de-DE" sz="6000" dirty="0">
              <a:latin typeface="Grundschrift" panose="03010100010101010101" pitchFamily="66" charset="0"/>
            </a:endParaRP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B0BA8EFF-CE19-4DE0-A0A1-E37FDB604F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137" y="250675"/>
            <a:ext cx="2041712" cy="2041712"/>
          </a:xfrm>
          <a:prstGeom prst="rect">
            <a:avLst/>
          </a:prstGeom>
        </p:spPr>
      </p:pic>
      <p:sp>
        <p:nvSpPr>
          <p:cNvPr id="11" name="Textfeld 10">
            <a:extLst>
              <a:ext uri="{FF2B5EF4-FFF2-40B4-BE49-F238E27FC236}">
                <a16:creationId xmlns:a16="http://schemas.microsoft.com/office/drawing/2014/main" id="{9F0A84B1-1B1D-4FA2-A4B5-7381912134FC}"/>
              </a:ext>
            </a:extLst>
          </p:cNvPr>
          <p:cNvSpPr txBox="1"/>
          <p:nvPr/>
        </p:nvSpPr>
        <p:spPr>
          <a:xfrm>
            <a:off x="9001849" y="687427"/>
            <a:ext cx="25354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0" dirty="0">
                <a:latin typeface="Grundschrift" panose="03010100010101010101" pitchFamily="66" charset="0"/>
              </a:rPr>
              <a:t>a </a:t>
            </a:r>
            <a:r>
              <a:rPr lang="de-DE" sz="6000" dirty="0" err="1">
                <a:latin typeface="Grundschrift" panose="03010100010101010101" pitchFamily="66" charset="0"/>
              </a:rPr>
              <a:t>cone</a:t>
            </a:r>
            <a:endParaRPr lang="de-DE" sz="6000" dirty="0">
              <a:latin typeface="Grundschrift" panose="03010100010101010101" pitchFamily="66" charset="0"/>
            </a:endParaRPr>
          </a:p>
        </p:txBody>
      </p:sp>
      <p:pic>
        <p:nvPicPr>
          <p:cNvPr id="12" name="Picture 2" descr="Ice Cream Cup Clipart">
            <a:extLst>
              <a:ext uri="{FF2B5EF4-FFF2-40B4-BE49-F238E27FC236}">
                <a16:creationId xmlns:a16="http://schemas.microsoft.com/office/drawing/2014/main" id="{8FE598F5-6DA7-4C59-BF5C-60DCDC498F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46" t="49476" r="32220" b="13404"/>
          <a:stretch/>
        </p:blipFill>
        <p:spPr bwMode="auto">
          <a:xfrm>
            <a:off x="7275473" y="2756903"/>
            <a:ext cx="2631767" cy="1569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feld 12">
            <a:extLst>
              <a:ext uri="{FF2B5EF4-FFF2-40B4-BE49-F238E27FC236}">
                <a16:creationId xmlns:a16="http://schemas.microsoft.com/office/drawing/2014/main" id="{1E27D812-B9B9-4722-9A20-7F98351ED8A0}"/>
              </a:ext>
            </a:extLst>
          </p:cNvPr>
          <p:cNvSpPr txBox="1"/>
          <p:nvPr/>
        </p:nvSpPr>
        <p:spPr>
          <a:xfrm>
            <a:off x="9907240" y="2905536"/>
            <a:ext cx="20417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6000" dirty="0">
                <a:latin typeface="Grundschrift" panose="03010100010101010101" pitchFamily="66" charset="0"/>
              </a:rPr>
              <a:t>a </a:t>
            </a:r>
            <a:r>
              <a:rPr lang="de-DE" sz="6000" dirty="0" err="1">
                <a:latin typeface="Grundschrift" panose="03010100010101010101" pitchFamily="66" charset="0"/>
              </a:rPr>
              <a:t>cup</a:t>
            </a:r>
            <a:endParaRPr lang="de-DE" sz="6000" dirty="0">
              <a:latin typeface="Grundschrift" panose="03010100010101010101" pitchFamily="66" charset="0"/>
            </a:endParaRPr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EDC660F8-F422-4029-AEE5-BE2B97E5FB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59" y="4123355"/>
            <a:ext cx="2471811" cy="2471811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D1143806-DA2E-4FED-B0A7-688CEA64FB1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00" y="4407224"/>
            <a:ext cx="1480283" cy="1480283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6758B137-80FF-4375-999F-40CA1BC41A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713" y="4086098"/>
            <a:ext cx="2471811" cy="2471811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C857854C-4D19-4E1B-B0A3-DBE8AD4439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8452" y="4045637"/>
            <a:ext cx="2535095" cy="2471811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A8675450-17E3-41E3-A84C-F47A30C5B0F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8860" y="4704863"/>
            <a:ext cx="977351" cy="1098019"/>
          </a:xfrm>
          <a:prstGeom prst="rect">
            <a:avLst/>
          </a:prstGeom>
        </p:spPr>
      </p:pic>
      <p:pic>
        <p:nvPicPr>
          <p:cNvPr id="19" name="Grafik 18">
            <a:extLst>
              <a:ext uri="{FF2B5EF4-FFF2-40B4-BE49-F238E27FC236}">
                <a16:creationId xmlns:a16="http://schemas.microsoft.com/office/drawing/2014/main" id="{370C6179-64FE-4868-88D4-F3EC93094A3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799" y="4841124"/>
            <a:ext cx="1442637" cy="961758"/>
          </a:xfrm>
          <a:prstGeom prst="rect">
            <a:avLst/>
          </a:prstGeom>
        </p:spPr>
      </p:pic>
      <p:sp>
        <p:nvSpPr>
          <p:cNvPr id="20" name="Textfeld 19">
            <a:extLst>
              <a:ext uri="{FF2B5EF4-FFF2-40B4-BE49-F238E27FC236}">
                <a16:creationId xmlns:a16="http://schemas.microsoft.com/office/drawing/2014/main" id="{8CD29F8A-8330-482B-A517-5618F9741A7F}"/>
              </a:ext>
            </a:extLst>
          </p:cNvPr>
          <p:cNvSpPr txBox="1"/>
          <p:nvPr/>
        </p:nvSpPr>
        <p:spPr>
          <a:xfrm>
            <a:off x="290974" y="6211669"/>
            <a:ext cx="26646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dirty="0" err="1">
                <a:latin typeface="Grundschrift" panose="03010100010101010101" pitchFamily="66" charset="0"/>
              </a:rPr>
              <a:t>strawberry</a:t>
            </a:r>
            <a:endParaRPr lang="de-DE" sz="3600" dirty="0">
              <a:latin typeface="Grundschrift" panose="03010100010101010101" pitchFamily="66" charset="0"/>
            </a:endParaRPr>
          </a:p>
        </p:txBody>
      </p:sp>
      <p:sp>
        <p:nvSpPr>
          <p:cNvPr id="21" name="Textfeld 20">
            <a:extLst>
              <a:ext uri="{FF2B5EF4-FFF2-40B4-BE49-F238E27FC236}">
                <a16:creationId xmlns:a16="http://schemas.microsoft.com/office/drawing/2014/main" id="{81314D6A-FE89-482A-AD30-903E6BF3DC95}"/>
              </a:ext>
            </a:extLst>
          </p:cNvPr>
          <p:cNvSpPr txBox="1"/>
          <p:nvPr/>
        </p:nvSpPr>
        <p:spPr>
          <a:xfrm>
            <a:off x="2783800" y="6204866"/>
            <a:ext cx="26646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dirty="0" err="1">
                <a:latin typeface="Grundschrift" panose="03010100010101010101" pitchFamily="66" charset="0"/>
              </a:rPr>
              <a:t>chocolate</a:t>
            </a:r>
            <a:endParaRPr lang="de-DE" sz="3600" dirty="0">
              <a:latin typeface="Grundschrift" panose="03010100010101010101" pitchFamily="66" charset="0"/>
            </a:endParaRPr>
          </a:p>
        </p:txBody>
      </p:sp>
      <p:sp>
        <p:nvSpPr>
          <p:cNvPr id="24" name="Textfeld 23">
            <a:extLst>
              <a:ext uri="{FF2B5EF4-FFF2-40B4-BE49-F238E27FC236}">
                <a16:creationId xmlns:a16="http://schemas.microsoft.com/office/drawing/2014/main" id="{0C900DB9-2BE7-490A-A43C-BEBEEC99F41E}"/>
              </a:ext>
            </a:extLst>
          </p:cNvPr>
          <p:cNvSpPr txBox="1"/>
          <p:nvPr/>
        </p:nvSpPr>
        <p:spPr>
          <a:xfrm>
            <a:off x="5380950" y="6194282"/>
            <a:ext cx="33617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dirty="0" err="1">
                <a:latin typeface="Grundschrift" panose="03010100010101010101" pitchFamily="66" charset="0"/>
              </a:rPr>
              <a:t>vanilla</a:t>
            </a:r>
            <a:endParaRPr lang="de-DE" sz="3600" dirty="0">
              <a:latin typeface="Grundschrift" panose="03010100010101010101" pitchFamily="66" charset="0"/>
            </a:endParaRPr>
          </a:p>
        </p:txBody>
      </p:sp>
      <p:pic>
        <p:nvPicPr>
          <p:cNvPr id="25" name="Grafik 24">
            <a:extLst>
              <a:ext uri="{FF2B5EF4-FFF2-40B4-BE49-F238E27FC236}">
                <a16:creationId xmlns:a16="http://schemas.microsoft.com/office/drawing/2014/main" id="{6F3AA739-491A-41FD-9EE3-DE12BDDF8D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9139" y="4475196"/>
            <a:ext cx="2471811" cy="2471811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55E0AF70-3FF1-402D-82BD-B97248C5F0D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7499" y="4083881"/>
            <a:ext cx="2461725" cy="2461725"/>
          </a:xfrm>
          <a:prstGeom prst="rect">
            <a:avLst/>
          </a:prstGeom>
        </p:spPr>
      </p:pic>
      <p:sp>
        <p:nvSpPr>
          <p:cNvPr id="27" name="Textfeld 26">
            <a:extLst>
              <a:ext uri="{FF2B5EF4-FFF2-40B4-BE49-F238E27FC236}">
                <a16:creationId xmlns:a16="http://schemas.microsoft.com/office/drawing/2014/main" id="{2CC380F1-6097-475C-95B1-8FE2EAA6E012}"/>
              </a:ext>
            </a:extLst>
          </p:cNvPr>
          <p:cNvSpPr txBox="1"/>
          <p:nvPr/>
        </p:nvSpPr>
        <p:spPr>
          <a:xfrm>
            <a:off x="10102637" y="4930706"/>
            <a:ext cx="203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dirty="0" err="1">
                <a:latin typeface="Grundschrift" panose="03010100010101010101" pitchFamily="66" charset="0"/>
              </a:rPr>
              <a:t>sprinkles</a:t>
            </a:r>
            <a:endParaRPr lang="de-DE" sz="3600" dirty="0">
              <a:latin typeface="Grundschrift" panose="03010100010101010101" pitchFamily="66" charset="0"/>
            </a:endParaRPr>
          </a:p>
        </p:txBody>
      </p:sp>
      <p:pic>
        <p:nvPicPr>
          <p:cNvPr id="28" name="Grafik 27">
            <a:extLst>
              <a:ext uri="{FF2B5EF4-FFF2-40B4-BE49-F238E27FC236}">
                <a16:creationId xmlns:a16="http://schemas.microsoft.com/office/drawing/2014/main" id="{AC4FDE66-3B01-4E60-AC7A-DA901323831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137" y="236486"/>
            <a:ext cx="2041712" cy="2041712"/>
          </a:xfrm>
          <a:prstGeom prst="rect">
            <a:avLst/>
          </a:prstGeom>
        </p:spPr>
      </p:pic>
      <p:pic>
        <p:nvPicPr>
          <p:cNvPr id="29" name="Picture 2" descr="Ice Cream Cup Clipart">
            <a:extLst>
              <a:ext uri="{FF2B5EF4-FFF2-40B4-BE49-F238E27FC236}">
                <a16:creationId xmlns:a16="http://schemas.microsoft.com/office/drawing/2014/main" id="{3412107D-83F4-4844-A76A-B37573235B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46" t="49476" r="32220" b="13404"/>
          <a:stretch/>
        </p:blipFill>
        <p:spPr bwMode="auto">
          <a:xfrm>
            <a:off x="7275473" y="2742714"/>
            <a:ext cx="2631767" cy="1569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28355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elle 7">
            <a:extLst>
              <a:ext uri="{FF2B5EF4-FFF2-40B4-BE49-F238E27FC236}">
                <a16:creationId xmlns:a16="http://schemas.microsoft.com/office/drawing/2014/main" id="{9AB1CAFF-9B0D-4DEB-AA02-27248C87B2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1896187"/>
              </p:ext>
            </p:extLst>
          </p:nvPr>
        </p:nvGraphicFramePr>
        <p:xfrm>
          <a:off x="370872" y="121920"/>
          <a:ext cx="11450256" cy="66141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725128">
                  <a:extLst>
                    <a:ext uri="{9D8B030D-6E8A-4147-A177-3AD203B41FA5}">
                      <a16:colId xmlns:a16="http://schemas.microsoft.com/office/drawing/2014/main" val="3942994182"/>
                    </a:ext>
                  </a:extLst>
                </a:gridCol>
                <a:gridCol w="5725128">
                  <a:extLst>
                    <a:ext uri="{9D8B030D-6E8A-4147-A177-3AD203B41FA5}">
                      <a16:colId xmlns:a16="http://schemas.microsoft.com/office/drawing/2014/main" val="885240952"/>
                    </a:ext>
                  </a:extLst>
                </a:gridCol>
              </a:tblGrid>
              <a:tr h="306491">
                <a:tc>
                  <a:txBody>
                    <a:bodyPr/>
                    <a:lstStyle/>
                    <a:p>
                      <a:endParaRPr lang="de-DE" dirty="0">
                        <a:latin typeface="Grundschrift" panose="03010100010101010101" pitchFamily="66" charset="0"/>
                      </a:endParaRPr>
                    </a:p>
                    <a:p>
                      <a:endParaRPr lang="de-DE" dirty="0">
                        <a:latin typeface="Grundschrift" panose="03010100010101010101" pitchFamily="66" charset="0"/>
                      </a:endParaRPr>
                    </a:p>
                    <a:p>
                      <a:endParaRPr lang="de-DE" dirty="0">
                        <a:latin typeface="Grundschrift" panose="03010100010101010101" pitchFamily="66" charset="0"/>
                      </a:endParaRPr>
                    </a:p>
                    <a:p>
                      <a:endParaRPr lang="de-DE" dirty="0">
                        <a:latin typeface="Grundschrift" panose="03010100010101010101" pitchFamily="66" charset="0"/>
                      </a:endParaRPr>
                    </a:p>
                    <a:p>
                      <a:endParaRPr lang="de-DE" dirty="0">
                        <a:latin typeface="Grundschrift" panose="03010100010101010101" pitchFamily="66" charset="0"/>
                      </a:endParaRPr>
                    </a:p>
                    <a:p>
                      <a:endParaRPr lang="de-DE" dirty="0">
                        <a:latin typeface="Grundschrift" panose="03010100010101010101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>
                        <a:latin typeface="Grundschrift" panose="03010100010101010101" pitchFamily="66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1562878"/>
                  </a:ext>
                </a:extLst>
              </a:tr>
              <a:tr h="306491">
                <a:tc>
                  <a:txBody>
                    <a:bodyPr/>
                    <a:lstStyle/>
                    <a:p>
                      <a:r>
                        <a:rPr lang="de-DE" sz="2000" dirty="0">
                          <a:latin typeface="Grundschrift" panose="03010100010101010101" pitchFamily="66" charset="0"/>
                        </a:rPr>
                        <a:t>Hello.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How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can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I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help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you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2000" dirty="0">
                        <a:latin typeface="Grundschrift" panose="03010100010101010101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2409539"/>
                  </a:ext>
                </a:extLst>
              </a:tr>
              <a:tr h="766228">
                <a:tc>
                  <a:txBody>
                    <a:bodyPr/>
                    <a:lstStyle/>
                    <a:p>
                      <a:endParaRPr lang="de-DE" sz="2000">
                        <a:latin typeface="Grundschrift" panose="03010100010101010101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>
                          <a:latin typeface="Grundschrift" panose="03010100010101010101" pitchFamily="66" charset="0"/>
                        </a:rPr>
                        <a:t>Hello. I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would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like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some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ice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cream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,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please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. </a:t>
                      </a:r>
                    </a:p>
                    <a:p>
                      <a:r>
                        <a:rPr lang="de-DE" sz="2000" dirty="0">
                          <a:latin typeface="Grundschrift" panose="03010100010101010101" pitchFamily="66" charset="0"/>
                        </a:rPr>
                        <a:t>I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want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one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scoop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/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two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scoops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/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three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scoops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</a:t>
                      </a:r>
                    </a:p>
                    <a:p>
                      <a:r>
                        <a:rPr lang="de-DE" sz="2000" dirty="0">
                          <a:latin typeface="Grundschrift" panose="03010100010101010101" pitchFamily="66" charset="0"/>
                        </a:rPr>
                        <a:t>in a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cone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/ in a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cup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297143"/>
                  </a:ext>
                </a:extLst>
              </a:tr>
              <a:tr h="306491">
                <a:tc>
                  <a:txBody>
                    <a:bodyPr/>
                    <a:lstStyle/>
                    <a:p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What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flavour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would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you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like?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2000" dirty="0">
                        <a:latin typeface="Grundschrift" panose="03010100010101010101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536427"/>
                  </a:ext>
                </a:extLst>
              </a:tr>
              <a:tr h="536360">
                <a:tc>
                  <a:txBody>
                    <a:bodyPr/>
                    <a:lstStyle/>
                    <a:p>
                      <a:endParaRPr lang="de-DE" sz="2000">
                        <a:latin typeface="Grundschrift" panose="03010100010101010101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dirty="0">
                          <a:latin typeface="Grundschrift" panose="03010100010101010101" pitchFamily="66" charset="0"/>
                        </a:rPr>
                        <a:t>I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want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strawberry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/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vanilla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/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chocolate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. </a:t>
                      </a:r>
                    </a:p>
                    <a:p>
                      <a:endParaRPr lang="de-DE" sz="2000" dirty="0">
                        <a:latin typeface="Grundschrift" panose="03010100010101010101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3102949"/>
                  </a:ext>
                </a:extLst>
              </a:tr>
              <a:tr h="306491">
                <a:tc>
                  <a:txBody>
                    <a:bodyPr/>
                    <a:lstStyle/>
                    <a:p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Would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you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like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sprinkles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on top?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2000">
                        <a:latin typeface="Grundschrift" panose="03010100010101010101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2365946"/>
                  </a:ext>
                </a:extLst>
              </a:tr>
              <a:tr h="306491">
                <a:tc>
                  <a:txBody>
                    <a:bodyPr/>
                    <a:lstStyle/>
                    <a:p>
                      <a:endParaRPr lang="de-DE" sz="2000">
                        <a:latin typeface="Grundschrift" panose="03010100010101010101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>
                          <a:latin typeface="Grundschrift" panose="03010100010101010101" pitchFamily="66" charset="0"/>
                        </a:rPr>
                        <a:t>Yes,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please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. /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No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,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thank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you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71305100"/>
                  </a:ext>
                </a:extLst>
              </a:tr>
              <a:tr h="306491">
                <a:tc>
                  <a:txBody>
                    <a:bodyPr/>
                    <a:lstStyle/>
                    <a:p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Alright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. Here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is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your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ice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cream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2000" dirty="0">
                        <a:latin typeface="Grundschrift" panose="03010100010101010101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2846636"/>
                  </a:ext>
                </a:extLst>
              </a:tr>
              <a:tr h="306491">
                <a:tc>
                  <a:txBody>
                    <a:bodyPr/>
                    <a:lstStyle/>
                    <a:p>
                      <a:endParaRPr lang="de-DE" sz="2000" dirty="0">
                        <a:latin typeface="Grundschrift" panose="03010100010101010101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Thank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you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7615916"/>
                  </a:ext>
                </a:extLst>
              </a:tr>
              <a:tr h="306491">
                <a:tc>
                  <a:txBody>
                    <a:bodyPr/>
                    <a:lstStyle/>
                    <a:p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You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are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welcome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.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Have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 a nice </a:t>
                      </a:r>
                      <a:r>
                        <a:rPr lang="de-DE" sz="2000" dirty="0" err="1">
                          <a:latin typeface="Grundschrift" panose="03010100010101010101" pitchFamily="66" charset="0"/>
                        </a:rPr>
                        <a:t>day</a:t>
                      </a:r>
                      <a:r>
                        <a:rPr lang="de-DE" sz="2000" dirty="0">
                          <a:latin typeface="Grundschrift" panose="03010100010101010101" pitchFamily="66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sz="2000" dirty="0">
                        <a:latin typeface="Grundschrift" panose="03010100010101010101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2788071"/>
                  </a:ext>
                </a:extLst>
              </a:tr>
              <a:tr h="306491">
                <a:tc>
                  <a:txBody>
                    <a:bodyPr/>
                    <a:lstStyle/>
                    <a:p>
                      <a:endParaRPr lang="de-DE" sz="2000" dirty="0">
                        <a:latin typeface="Grundschrift" panose="03010100010101010101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>
                          <a:latin typeface="Grundschrift" panose="03010100010101010101" pitchFamily="66" charset="0"/>
                        </a:rPr>
                        <a:t>Bye.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0137958"/>
                  </a:ext>
                </a:extLst>
              </a:tr>
            </a:tbl>
          </a:graphicData>
        </a:graphic>
      </p:graphicFrame>
      <p:pic>
        <p:nvPicPr>
          <p:cNvPr id="4" name="Picture 2" descr="ein junger Mann, der Eis verkauft. Verkäufer. Eisverkäufer auf dem weißen  Hintergrund isoliert. Vektor-Illustration 2764837 Vektor Kunst bei Vecteezy">
            <a:extLst>
              <a:ext uri="{FF2B5EF4-FFF2-40B4-BE49-F238E27FC236}">
                <a16:creationId xmlns:a16="http://schemas.microsoft.com/office/drawing/2014/main" id="{408A9F3D-8C28-4563-B008-4E1B6FD548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5"/>
          <a:stretch/>
        </p:blipFill>
        <p:spPr bwMode="auto">
          <a:xfrm>
            <a:off x="1767442" y="121920"/>
            <a:ext cx="979449" cy="1691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3324D4F9-8E0C-40E8-9C90-4167843C26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309" y="403488"/>
            <a:ext cx="1358973" cy="1358973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23F3C5DE-0F31-4DE9-A6BD-98662C05BC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1839" y="221440"/>
            <a:ext cx="529676" cy="1617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4113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2A3096F2-D738-463C-BEA1-A78DAC6C1D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244" y="1787595"/>
            <a:ext cx="5070405" cy="5070405"/>
          </a:xfrm>
          <a:prstGeom prst="rect">
            <a:avLst/>
          </a:prstGeo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D1D0C952-D96F-41BD-9D7E-CB4458D95302}"/>
              </a:ext>
            </a:extLst>
          </p:cNvPr>
          <p:cNvSpPr txBox="1"/>
          <p:nvPr/>
        </p:nvSpPr>
        <p:spPr>
          <a:xfrm>
            <a:off x="872197" y="211015"/>
            <a:ext cx="10508566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1500" dirty="0" err="1">
                <a:latin typeface="Grundschrift" panose="03010100010101010101" pitchFamily="66" charset="0"/>
              </a:rPr>
              <a:t>ice</a:t>
            </a:r>
            <a:r>
              <a:rPr lang="de-DE" sz="11500" dirty="0">
                <a:latin typeface="Grundschrift" panose="03010100010101010101" pitchFamily="66" charset="0"/>
              </a:rPr>
              <a:t> </a:t>
            </a:r>
            <a:r>
              <a:rPr lang="de-DE" sz="11500" dirty="0" err="1">
                <a:latin typeface="Grundschrift" panose="03010100010101010101" pitchFamily="66" charset="0"/>
              </a:rPr>
              <a:t>cream</a:t>
            </a:r>
            <a:r>
              <a:rPr lang="de-DE" sz="11500" dirty="0">
                <a:latin typeface="Grundschrift" panose="03010100010101010101" pitchFamily="66" charset="0"/>
              </a:rPr>
              <a:t> </a:t>
            </a:r>
            <a:r>
              <a:rPr lang="de-DE" sz="11500" dirty="0" err="1">
                <a:latin typeface="Grundschrift" panose="03010100010101010101" pitchFamily="66" charset="0"/>
              </a:rPr>
              <a:t>shop</a:t>
            </a:r>
            <a:endParaRPr lang="de-DE" sz="11500" dirty="0">
              <a:latin typeface="Grundschrift" panose="03010100010101010101" pitchFamily="66" charset="0"/>
            </a:endParaRPr>
          </a:p>
        </p:txBody>
      </p:sp>
      <p:sp>
        <p:nvSpPr>
          <p:cNvPr id="6" name="Rechteck: abgerundete Ecken 5">
            <a:extLst>
              <a:ext uri="{FF2B5EF4-FFF2-40B4-BE49-F238E27FC236}">
                <a16:creationId xmlns:a16="http://schemas.microsoft.com/office/drawing/2014/main" id="{0F2B7585-3A05-4D79-B8A3-8B75F4280B40}"/>
              </a:ext>
            </a:extLst>
          </p:cNvPr>
          <p:cNvSpPr/>
          <p:nvPr/>
        </p:nvSpPr>
        <p:spPr>
          <a:xfrm>
            <a:off x="5215649" y="2218765"/>
            <a:ext cx="6831107" cy="442822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69D1E973-CD5A-416B-8B5F-88BEA7012E22}"/>
              </a:ext>
            </a:extLst>
          </p:cNvPr>
          <p:cNvSpPr txBox="1"/>
          <p:nvPr/>
        </p:nvSpPr>
        <p:spPr>
          <a:xfrm>
            <a:off x="5342382" y="2849688"/>
            <a:ext cx="29449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800" b="1" dirty="0">
                <a:latin typeface="Grundschrift" panose="03010100010101010101" pitchFamily="66" charset="0"/>
              </a:rPr>
              <a:t>MENU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BBB0F4EF-39F9-4A6B-9C5B-542D9B5119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9997" y="2419613"/>
            <a:ext cx="1431719" cy="1431719"/>
          </a:xfrm>
          <a:prstGeom prst="rect">
            <a:avLst/>
          </a:prstGeom>
        </p:spPr>
      </p:pic>
      <p:pic>
        <p:nvPicPr>
          <p:cNvPr id="9" name="Picture 2" descr="Ice Cream Cup Clipart">
            <a:extLst>
              <a:ext uri="{FF2B5EF4-FFF2-40B4-BE49-F238E27FC236}">
                <a16:creationId xmlns:a16="http://schemas.microsoft.com/office/drawing/2014/main" id="{97F20964-9A3B-455D-B763-DA9BAC4F31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46" t="49476" r="32220" b="13404"/>
          <a:stretch/>
        </p:blipFill>
        <p:spPr bwMode="auto">
          <a:xfrm>
            <a:off x="10007290" y="2759959"/>
            <a:ext cx="1678835" cy="1001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54589F23-0E8D-4534-98C1-0B3EE5976F66}"/>
              </a:ext>
            </a:extLst>
          </p:cNvPr>
          <p:cNvSpPr txBox="1"/>
          <p:nvPr/>
        </p:nvSpPr>
        <p:spPr>
          <a:xfrm>
            <a:off x="8967182" y="2895011"/>
            <a:ext cx="7785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dirty="0" err="1">
                <a:latin typeface="Grundschrift" panose="03010100010101010101" pitchFamily="66" charset="0"/>
              </a:rPr>
              <a:t>or</a:t>
            </a:r>
            <a:endParaRPr lang="de-DE" sz="4000" dirty="0">
              <a:latin typeface="Grundschrift" panose="03010100010101010101" pitchFamily="66" charset="0"/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90DA7498-343D-4BF7-8745-992006C4BE2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799" y="3795402"/>
            <a:ext cx="1981070" cy="1981070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670B7995-DA7F-4D65-B4E8-A47B25174A2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0439" y="4079270"/>
            <a:ext cx="1186395" cy="1186395"/>
          </a:xfrm>
          <a:prstGeom prst="rect">
            <a:avLst/>
          </a:prstGeom>
        </p:spPr>
      </p:pic>
      <p:pic>
        <p:nvPicPr>
          <p:cNvPr id="13" name="Grafik 12">
            <a:extLst>
              <a:ext uri="{FF2B5EF4-FFF2-40B4-BE49-F238E27FC236}">
                <a16:creationId xmlns:a16="http://schemas.microsoft.com/office/drawing/2014/main" id="{768DE20C-9DCA-44E2-8C5F-FD7C6E45092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6236" y="3826387"/>
            <a:ext cx="1981070" cy="1981070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E0197BAF-CD83-45E8-A1E3-269D8127DF0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1118" y="3826387"/>
            <a:ext cx="2031790" cy="1981070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A392C465-22F1-4F42-B35E-C276F795FED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5050" y="4343553"/>
            <a:ext cx="783313" cy="880024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853A0D9B-D8A4-4273-8DDD-F4A22FD0F7A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3125" y="4354125"/>
            <a:ext cx="1156223" cy="770815"/>
          </a:xfrm>
          <a:prstGeom prst="rect">
            <a:avLst/>
          </a:prstGeom>
        </p:spPr>
      </p:pic>
      <p:cxnSp>
        <p:nvCxnSpPr>
          <p:cNvPr id="18" name="Gerader Verbinder 17">
            <a:extLst>
              <a:ext uri="{FF2B5EF4-FFF2-40B4-BE49-F238E27FC236}">
                <a16:creationId xmlns:a16="http://schemas.microsoft.com/office/drawing/2014/main" id="{96A54BF3-B02A-4C87-ABC4-9420D46D7ABB}"/>
              </a:ext>
            </a:extLst>
          </p:cNvPr>
          <p:cNvCxnSpPr/>
          <p:nvPr/>
        </p:nvCxnSpPr>
        <p:spPr>
          <a:xfrm>
            <a:off x="5250246" y="3958908"/>
            <a:ext cx="680995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Gerader Verbinder 18">
            <a:extLst>
              <a:ext uri="{FF2B5EF4-FFF2-40B4-BE49-F238E27FC236}">
                <a16:creationId xmlns:a16="http://schemas.microsoft.com/office/drawing/2014/main" id="{3AE91CBA-D7FD-4D70-A90C-E593605506FA}"/>
              </a:ext>
            </a:extLst>
          </p:cNvPr>
          <p:cNvCxnSpPr/>
          <p:nvPr/>
        </p:nvCxnSpPr>
        <p:spPr>
          <a:xfrm>
            <a:off x="5241281" y="5657720"/>
            <a:ext cx="680995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feld 20">
            <a:extLst>
              <a:ext uri="{FF2B5EF4-FFF2-40B4-BE49-F238E27FC236}">
                <a16:creationId xmlns:a16="http://schemas.microsoft.com/office/drawing/2014/main" id="{9B86F146-E7E7-4875-AE7E-37F65D5C05FA}"/>
              </a:ext>
            </a:extLst>
          </p:cNvPr>
          <p:cNvSpPr txBox="1"/>
          <p:nvPr/>
        </p:nvSpPr>
        <p:spPr>
          <a:xfrm>
            <a:off x="5638344" y="5716984"/>
            <a:ext cx="29449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800" b="1" dirty="0" err="1">
                <a:latin typeface="Grundschrift" panose="03010100010101010101" pitchFamily="66" charset="0"/>
              </a:rPr>
              <a:t>topping</a:t>
            </a:r>
            <a:r>
              <a:rPr lang="de-DE" sz="4800" b="1" dirty="0">
                <a:latin typeface="Grundschrift" panose="03010100010101010101" pitchFamily="66" charset="0"/>
              </a:rPr>
              <a:t>:</a:t>
            </a:r>
          </a:p>
        </p:txBody>
      </p:sp>
      <p:pic>
        <p:nvPicPr>
          <p:cNvPr id="22" name="Grafik 21">
            <a:extLst>
              <a:ext uri="{FF2B5EF4-FFF2-40B4-BE49-F238E27FC236}">
                <a16:creationId xmlns:a16="http://schemas.microsoft.com/office/drawing/2014/main" id="{728B78E8-8F20-4B38-90E8-C3292AED17B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700" y="4986462"/>
            <a:ext cx="2461725" cy="2461725"/>
          </a:xfrm>
          <a:prstGeom prst="rect">
            <a:avLst/>
          </a:prstGeom>
        </p:spPr>
      </p:pic>
      <p:cxnSp>
        <p:nvCxnSpPr>
          <p:cNvPr id="24" name="Gerader Verbinder 23">
            <a:extLst>
              <a:ext uri="{FF2B5EF4-FFF2-40B4-BE49-F238E27FC236}">
                <a16:creationId xmlns:a16="http://schemas.microsoft.com/office/drawing/2014/main" id="{F4699A48-0FAE-4D30-B6E2-951BE8141F66}"/>
              </a:ext>
            </a:extLst>
          </p:cNvPr>
          <p:cNvCxnSpPr>
            <a:cxnSpLocks/>
          </p:cNvCxnSpPr>
          <p:nvPr/>
        </p:nvCxnSpPr>
        <p:spPr>
          <a:xfrm>
            <a:off x="7366362" y="2221072"/>
            <a:ext cx="0" cy="173783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Gerader Verbinder 26">
            <a:extLst>
              <a:ext uri="{FF2B5EF4-FFF2-40B4-BE49-F238E27FC236}">
                <a16:creationId xmlns:a16="http://schemas.microsoft.com/office/drawing/2014/main" id="{79F20F47-EC2A-482F-9D4B-ADD4B69C63BB}"/>
              </a:ext>
            </a:extLst>
          </p:cNvPr>
          <p:cNvCxnSpPr>
            <a:cxnSpLocks/>
          </p:cNvCxnSpPr>
          <p:nvPr/>
        </p:nvCxnSpPr>
        <p:spPr>
          <a:xfrm>
            <a:off x="10007290" y="5716984"/>
            <a:ext cx="0" cy="90725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Textfeld 28">
            <a:extLst>
              <a:ext uri="{FF2B5EF4-FFF2-40B4-BE49-F238E27FC236}">
                <a16:creationId xmlns:a16="http://schemas.microsoft.com/office/drawing/2014/main" id="{512E195A-26DF-4A71-8D95-7635F70F1FC6}"/>
              </a:ext>
            </a:extLst>
          </p:cNvPr>
          <p:cNvSpPr txBox="1"/>
          <p:nvPr/>
        </p:nvSpPr>
        <p:spPr>
          <a:xfrm>
            <a:off x="10007290" y="5756357"/>
            <a:ext cx="29449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800" b="1" dirty="0" err="1">
                <a:latin typeface="Grundschrift" panose="03010100010101010101" pitchFamily="66" charset="0"/>
              </a:rPr>
              <a:t>Enjoy</a:t>
            </a:r>
            <a:r>
              <a:rPr lang="de-DE" sz="4800" b="1" dirty="0">
                <a:latin typeface="Grundschrift" panose="03010100010101010101" pitchFamily="66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41383358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217</Words>
  <Application>Microsoft Office PowerPoint</Application>
  <PresentationFormat>Breitbild</PresentationFormat>
  <Paragraphs>59</Paragraphs>
  <Slides>15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Grundschrift</vt:lpstr>
      <vt:lpstr>Office</vt:lpstr>
      <vt:lpstr>At the ice cream shop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                                </dc:title>
  <dc:creator>Judith Korte</dc:creator>
  <cp:lastModifiedBy>Judith Korte</cp:lastModifiedBy>
  <cp:revision>16</cp:revision>
  <dcterms:created xsi:type="dcterms:W3CDTF">2023-09-07T14:10:08Z</dcterms:created>
  <dcterms:modified xsi:type="dcterms:W3CDTF">2023-09-08T08:55:16Z</dcterms:modified>
</cp:coreProperties>
</file>