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75" r:id="rId1"/>
    <p:sldMasterId id="2147483695" r:id="rId2"/>
    <p:sldMasterId id="2147483707" r:id="rId3"/>
  </p:sldMasterIdLst>
  <p:notesMasterIdLst>
    <p:notesMasterId r:id="rId9"/>
  </p:notesMasterIdLst>
  <p:handoutMasterIdLst>
    <p:handoutMasterId r:id="rId10"/>
  </p:handoutMasterIdLst>
  <p:sldIdLst>
    <p:sldId id="256" r:id="rId4"/>
    <p:sldId id="293" r:id="rId5"/>
    <p:sldId id="289" r:id="rId6"/>
    <p:sldId id="295" r:id="rId7"/>
    <p:sldId id="291" r:id="rId8"/>
  </p:sldIdLst>
  <p:sldSz cx="12192000" cy="6858000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eresa Terfrüchte" initials="A" lastIdx="1" clrIdx="0">
    <p:extLst>
      <p:ext uri="{19B8F6BF-5375-455C-9EA6-DF929625EA0E}">
        <p15:presenceInfo xmlns:p15="http://schemas.microsoft.com/office/powerpoint/2012/main" userId="Theresa Terfrücht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8C44"/>
    <a:srgbClr val="008532"/>
    <a:srgbClr val="F29F05"/>
    <a:srgbClr val="333333"/>
    <a:srgbClr val="288D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02" autoAdjust="0"/>
    <p:restoredTop sz="86453" autoAdjust="0"/>
  </p:normalViewPr>
  <p:slideViewPr>
    <p:cSldViewPr snapToGrid="0">
      <p:cViewPr varScale="1">
        <p:scale>
          <a:sx n="87" d="100"/>
          <a:sy n="87" d="100"/>
        </p:scale>
        <p:origin x="1290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28" d="100"/>
          <a:sy n="128" d="100"/>
        </p:scale>
        <p:origin x="4884" y="13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commentAuthors" Target="commentAuthors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5591B7-ABEC-46DC-850D-00B35F3C2232}" type="datetimeFigureOut">
              <a:rPr lang="de-DE" smtClean="0"/>
              <a:t>03.09.2026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C78CED-9F65-40AB-9E6F-C50AC1D382A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719012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A0D1DA-8922-4851-9463-26F1C2579E69}" type="datetimeFigureOut">
              <a:rPr lang="de-DE" smtClean="0"/>
              <a:t>03.09.2026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AFD13B-2FD0-48CD-ABAD-87166410DF4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08192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AFD13B-2FD0-48CD-ABAD-87166410DF4D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803303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AFD13B-2FD0-48CD-ABAD-87166410DF4D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118707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dirty="0"/>
              <a:t>Seit Dezember 2022 gibt es ein niederschwelliges Online-Angebot für Jugendliche zur beruflichen Orientierung: Den BIWENAV. Ausgehend vom bisherigen und angestrebten Schulabschluss zeigt der BIWENAV mögliche Anschlussperspektiven auf - und zwar alle, die im Hochsauer­landkreis möglich sind. Von den Möglichkeiten an den Berufskollegs über die Fachhochschule bis zur dualen Ausbildung wird alles übersichtlich dargestellt und Ansprechpersonen oder weitere Informationsmöglichkei­ten aufgezeigt. Er ist unter www.biwenav-hsk.de aufrufbar.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AFD13B-2FD0-48CD-ABAD-87166410DF4D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093685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" t="28657" r="612" b="26419"/>
          <a:stretch/>
        </p:blipFill>
        <p:spPr>
          <a:xfrm>
            <a:off x="5553" y="-22860"/>
            <a:ext cx="12181004" cy="367284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16467" y="3793073"/>
            <a:ext cx="9974962" cy="1591732"/>
          </a:xfrm>
        </p:spPr>
        <p:txBody>
          <a:bodyPr anchor="ctr"/>
          <a:lstStyle>
            <a:lvl1pPr algn="l">
              <a:defRPr sz="6000">
                <a:solidFill>
                  <a:srgbClr val="333333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516468" y="5393272"/>
            <a:ext cx="9982200" cy="914400"/>
          </a:xfrm>
        </p:spPr>
        <p:txBody>
          <a:bodyPr/>
          <a:lstStyle>
            <a:lvl1pPr marL="0" indent="0" algn="l">
              <a:buNone/>
              <a:defRPr sz="2400">
                <a:solidFill>
                  <a:srgbClr val="33333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9" name="Rechteck 8"/>
          <p:cNvSpPr/>
          <p:nvPr userDrawn="1"/>
        </p:nvSpPr>
        <p:spPr>
          <a:xfrm>
            <a:off x="8467" y="3429263"/>
            <a:ext cx="12184823" cy="228601"/>
          </a:xfrm>
          <a:prstGeom prst="rect">
            <a:avLst/>
          </a:prstGeom>
          <a:solidFill>
            <a:srgbClr val="008532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platzhalt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499533" y="3403599"/>
            <a:ext cx="3675062" cy="271462"/>
          </a:xfrm>
        </p:spPr>
        <p:txBody>
          <a:bodyPr>
            <a:noAutofit/>
          </a:bodyPr>
          <a:lstStyle>
            <a:lvl1pPr marL="0" indent="0">
              <a:buNone/>
              <a:defRPr sz="1600" baseline="0">
                <a:solidFill>
                  <a:schemeClr val="bg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4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de-DE" dirty="0"/>
              <a:t>Text durch klicken bearbeiten</a:t>
            </a:r>
          </a:p>
        </p:txBody>
      </p:sp>
      <p:sp>
        <p:nvSpPr>
          <p:cNvPr id="10" name="Rechteck 9"/>
          <p:cNvSpPr/>
          <p:nvPr userDrawn="1"/>
        </p:nvSpPr>
        <p:spPr>
          <a:xfrm>
            <a:off x="0" y="6301946"/>
            <a:ext cx="12192000" cy="556054"/>
          </a:xfrm>
          <a:prstGeom prst="rect">
            <a:avLst/>
          </a:prstGeom>
          <a:solidFill>
            <a:srgbClr val="0085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990" y="4764498"/>
            <a:ext cx="2860587" cy="1709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050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23893" y="506178"/>
            <a:ext cx="10024886" cy="545887"/>
          </a:xfrm>
        </p:spPr>
        <p:txBody>
          <a:bodyPr/>
          <a:lstStyle>
            <a:lvl1pPr>
              <a:defRPr>
                <a:solidFill>
                  <a:srgbClr val="008532"/>
                </a:solidFill>
              </a:defRPr>
            </a:lvl1pPr>
          </a:lstStyle>
          <a:p>
            <a:r>
              <a:rPr lang="de-DE" dirty="0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223893" y="1343770"/>
            <a:ext cx="11009870" cy="4998748"/>
          </a:xfrm>
        </p:spPr>
        <p:txBody>
          <a:bodyPr/>
          <a:lstStyle>
            <a:lvl1pPr>
              <a:defRPr/>
            </a:lvl1pPr>
            <a:lvl5pPr>
              <a:defRPr/>
            </a:lvl5pPr>
            <a:lvl6pPr>
              <a:defRPr>
                <a:solidFill>
                  <a:srgbClr val="333333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6pPr>
            <a:lvl7pPr>
              <a:defRPr>
                <a:solidFill>
                  <a:srgbClr val="333333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7pPr>
            <a:lvl8pPr>
              <a:defRPr>
                <a:solidFill>
                  <a:srgbClr val="333333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8pPr>
            <a:lvl9pPr marL="3943350" indent="-285750">
              <a:buFont typeface="Arial" panose="020B0604020202020204" pitchFamily="34" charset="0"/>
              <a:buChar char="•"/>
              <a:defRPr>
                <a:solidFill>
                  <a:srgbClr val="333333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9pPr>
          </a:lstStyle>
          <a:p>
            <a:pPr lvl="0"/>
            <a:r>
              <a:rPr lang="de-DE" dirty="0"/>
              <a:t>Formatvorlagen des Textmasters bearbeiten</a:t>
            </a:r>
          </a:p>
          <a:p>
            <a:pPr lvl="0"/>
            <a:r>
              <a:rPr lang="de-DE" dirty="0"/>
              <a:t>Zweite Ebene</a:t>
            </a:r>
          </a:p>
          <a:p>
            <a:pPr lvl="0"/>
            <a:r>
              <a:rPr lang="de-DE" dirty="0"/>
              <a:t>Dritte Ebene</a:t>
            </a:r>
          </a:p>
          <a:p>
            <a:pPr lvl="0"/>
            <a:r>
              <a:rPr lang="de-DE" dirty="0"/>
              <a:t>Vierte Ebene</a:t>
            </a:r>
          </a:p>
          <a:p>
            <a:pPr lvl="0"/>
            <a:r>
              <a:rPr lang="de-DE" dirty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Ich bin die Fußzeile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896A9AB-1936-45F2-93BE-C7D20BE831E7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80210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elfol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 descr="Ein Bild, das Baum, draußen, Himmel, Gebäude enthält.&#10;&#10;Automatisch generierte Beschreibung">
            <a:extLst>
              <a:ext uri="{FF2B5EF4-FFF2-40B4-BE49-F238E27FC236}">
                <a16:creationId xmlns:a16="http://schemas.microsoft.com/office/drawing/2014/main" id="{3BF5BBD2-E908-45C6-B7E6-2E847FE7804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67" b="10534"/>
          <a:stretch/>
        </p:blipFill>
        <p:spPr>
          <a:xfrm>
            <a:off x="8467" y="-784404"/>
            <a:ext cx="12183533" cy="4442268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16467" y="3793073"/>
            <a:ext cx="9974962" cy="1591732"/>
          </a:xfrm>
        </p:spPr>
        <p:txBody>
          <a:bodyPr anchor="ctr"/>
          <a:lstStyle>
            <a:lvl1pPr algn="l">
              <a:defRPr sz="6000">
                <a:solidFill>
                  <a:srgbClr val="333333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516468" y="5393272"/>
            <a:ext cx="9982200" cy="914400"/>
          </a:xfrm>
        </p:spPr>
        <p:txBody>
          <a:bodyPr/>
          <a:lstStyle>
            <a:lvl1pPr marL="0" indent="0" algn="l">
              <a:buNone/>
              <a:defRPr sz="2400">
                <a:solidFill>
                  <a:srgbClr val="33333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9" name="Rechteck 8"/>
          <p:cNvSpPr/>
          <p:nvPr userDrawn="1"/>
        </p:nvSpPr>
        <p:spPr>
          <a:xfrm>
            <a:off x="8467" y="3429263"/>
            <a:ext cx="12184823" cy="228601"/>
          </a:xfrm>
          <a:prstGeom prst="rect">
            <a:avLst/>
          </a:prstGeom>
          <a:solidFill>
            <a:srgbClr val="008532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platzhalt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499533" y="3403599"/>
            <a:ext cx="3675062" cy="271462"/>
          </a:xfrm>
        </p:spPr>
        <p:txBody>
          <a:bodyPr>
            <a:noAutofit/>
          </a:bodyPr>
          <a:lstStyle>
            <a:lvl1pPr marL="0" indent="0">
              <a:buNone/>
              <a:defRPr sz="1600" baseline="0">
                <a:solidFill>
                  <a:schemeClr val="bg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4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de-DE" dirty="0"/>
              <a:t>Text durch klicken bearbeiten</a:t>
            </a:r>
          </a:p>
        </p:txBody>
      </p:sp>
      <p:sp>
        <p:nvSpPr>
          <p:cNvPr id="10" name="Rechteck 9"/>
          <p:cNvSpPr/>
          <p:nvPr userDrawn="1"/>
        </p:nvSpPr>
        <p:spPr>
          <a:xfrm>
            <a:off x="0" y="6301946"/>
            <a:ext cx="12192000" cy="556054"/>
          </a:xfrm>
          <a:prstGeom prst="rect">
            <a:avLst/>
          </a:prstGeom>
          <a:solidFill>
            <a:srgbClr val="0085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990" y="4764498"/>
            <a:ext cx="2860587" cy="1709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171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elfol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7D718E72-3845-4A77-8D8D-3F9BC6307A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5" b="10087"/>
          <a:stretch/>
        </p:blipFill>
        <p:spPr>
          <a:xfrm>
            <a:off x="-14612" y="-1"/>
            <a:ext cx="12198145" cy="3675062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16467" y="3793073"/>
            <a:ext cx="9974962" cy="1591732"/>
          </a:xfrm>
        </p:spPr>
        <p:txBody>
          <a:bodyPr anchor="ctr"/>
          <a:lstStyle>
            <a:lvl1pPr algn="l">
              <a:defRPr sz="6000">
                <a:solidFill>
                  <a:srgbClr val="333333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516468" y="5393272"/>
            <a:ext cx="9982200" cy="914400"/>
          </a:xfrm>
        </p:spPr>
        <p:txBody>
          <a:bodyPr/>
          <a:lstStyle>
            <a:lvl1pPr marL="0" indent="0" algn="l">
              <a:buNone/>
              <a:defRPr sz="2400">
                <a:solidFill>
                  <a:srgbClr val="33333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9" name="Rechteck 8"/>
          <p:cNvSpPr/>
          <p:nvPr userDrawn="1"/>
        </p:nvSpPr>
        <p:spPr>
          <a:xfrm>
            <a:off x="8467" y="3429263"/>
            <a:ext cx="12184823" cy="228601"/>
          </a:xfrm>
          <a:prstGeom prst="rect">
            <a:avLst/>
          </a:prstGeom>
          <a:solidFill>
            <a:srgbClr val="008532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platzhalt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499533" y="3403599"/>
            <a:ext cx="3675062" cy="271462"/>
          </a:xfrm>
        </p:spPr>
        <p:txBody>
          <a:bodyPr>
            <a:noAutofit/>
          </a:bodyPr>
          <a:lstStyle>
            <a:lvl1pPr marL="0" indent="0">
              <a:buNone/>
              <a:defRPr sz="1600" baseline="0">
                <a:solidFill>
                  <a:schemeClr val="bg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4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de-DE" dirty="0"/>
              <a:t>Text durch klicken bearbeiten</a:t>
            </a:r>
          </a:p>
        </p:txBody>
      </p:sp>
      <p:sp>
        <p:nvSpPr>
          <p:cNvPr id="10" name="Rechteck 9"/>
          <p:cNvSpPr/>
          <p:nvPr userDrawn="1"/>
        </p:nvSpPr>
        <p:spPr>
          <a:xfrm>
            <a:off x="0" y="6301946"/>
            <a:ext cx="12192000" cy="556054"/>
          </a:xfrm>
          <a:prstGeom prst="rect">
            <a:avLst/>
          </a:prstGeom>
          <a:solidFill>
            <a:srgbClr val="0085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990" y="4764498"/>
            <a:ext cx="2860587" cy="1709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571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fol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" t="11442" r="-439" b="26216"/>
          <a:stretch/>
        </p:blipFill>
        <p:spPr>
          <a:xfrm>
            <a:off x="0" y="-8966"/>
            <a:ext cx="12235099" cy="3660388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16467" y="3793073"/>
            <a:ext cx="9974962" cy="1591732"/>
          </a:xfrm>
        </p:spPr>
        <p:txBody>
          <a:bodyPr anchor="ctr"/>
          <a:lstStyle>
            <a:lvl1pPr algn="l">
              <a:defRPr sz="600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516468" y="5393272"/>
            <a:ext cx="9982200" cy="914400"/>
          </a:xfrm>
        </p:spPr>
        <p:txBody>
          <a:bodyPr/>
          <a:lstStyle>
            <a:lvl1pPr marL="0" indent="0" algn="l">
              <a:buNone/>
              <a:defRPr sz="240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9" name="Rechteck 8"/>
          <p:cNvSpPr/>
          <p:nvPr userDrawn="1"/>
        </p:nvSpPr>
        <p:spPr>
          <a:xfrm>
            <a:off x="2289" y="3429263"/>
            <a:ext cx="12184823" cy="228601"/>
          </a:xfrm>
          <a:prstGeom prst="rect">
            <a:avLst/>
          </a:prstGeom>
          <a:solidFill>
            <a:srgbClr val="008532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1" name="Textplatzhalt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499533" y="3403599"/>
            <a:ext cx="3786220" cy="271462"/>
          </a:xfrm>
        </p:spPr>
        <p:txBody>
          <a:bodyPr>
            <a:noAutofit/>
          </a:bodyPr>
          <a:lstStyle>
            <a:lvl1pPr marL="0" indent="0">
              <a:buNone/>
              <a:defRPr sz="16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4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de-DE" dirty="0"/>
              <a:t>Text durch klicken bearbeiten</a:t>
            </a:r>
          </a:p>
        </p:txBody>
      </p:sp>
      <p:sp>
        <p:nvSpPr>
          <p:cNvPr id="10" name="Rechteck 9"/>
          <p:cNvSpPr/>
          <p:nvPr userDrawn="1"/>
        </p:nvSpPr>
        <p:spPr>
          <a:xfrm>
            <a:off x="0" y="6301946"/>
            <a:ext cx="12192000" cy="556054"/>
          </a:xfrm>
          <a:prstGeom prst="rect">
            <a:avLst/>
          </a:prstGeom>
          <a:solidFill>
            <a:srgbClr val="0085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990" y="4764498"/>
            <a:ext cx="2860587" cy="1709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577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" t="34512" r="103" b="20624"/>
          <a:stretch/>
        </p:blipFill>
        <p:spPr>
          <a:xfrm>
            <a:off x="5442" y="1040"/>
            <a:ext cx="12181115" cy="3651514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16467" y="3793073"/>
            <a:ext cx="9974962" cy="1591732"/>
          </a:xfrm>
        </p:spPr>
        <p:txBody>
          <a:bodyPr anchor="ctr"/>
          <a:lstStyle>
            <a:lvl1pPr algn="l">
              <a:defRPr sz="600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516468" y="5393272"/>
            <a:ext cx="9982200" cy="914400"/>
          </a:xfrm>
        </p:spPr>
        <p:txBody>
          <a:bodyPr/>
          <a:lstStyle>
            <a:lvl1pPr marL="0" indent="0" algn="l">
              <a:buNone/>
              <a:defRPr sz="240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9" name="Rechteck 8"/>
          <p:cNvSpPr/>
          <p:nvPr userDrawn="1"/>
        </p:nvSpPr>
        <p:spPr>
          <a:xfrm>
            <a:off x="8467" y="3429263"/>
            <a:ext cx="12184823" cy="228601"/>
          </a:xfrm>
          <a:prstGeom prst="rect">
            <a:avLst/>
          </a:prstGeom>
          <a:solidFill>
            <a:srgbClr val="008532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platzhalt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499533" y="3403599"/>
            <a:ext cx="3675062" cy="271462"/>
          </a:xfrm>
        </p:spPr>
        <p:txBody>
          <a:bodyPr>
            <a:noAutofit/>
          </a:bodyPr>
          <a:lstStyle>
            <a:lvl1pPr marL="0" indent="0">
              <a:buNone/>
              <a:defRPr sz="1600" baseline="0">
                <a:solidFill>
                  <a:schemeClr val="bg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4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de-DE" dirty="0"/>
              <a:t>Text durch klicken bearbeiten</a:t>
            </a:r>
          </a:p>
        </p:txBody>
      </p:sp>
      <p:sp>
        <p:nvSpPr>
          <p:cNvPr id="10" name="Rechteck 9"/>
          <p:cNvSpPr/>
          <p:nvPr userDrawn="1"/>
        </p:nvSpPr>
        <p:spPr>
          <a:xfrm>
            <a:off x="0" y="6301946"/>
            <a:ext cx="12192000" cy="556054"/>
          </a:xfrm>
          <a:prstGeom prst="rect">
            <a:avLst/>
          </a:prstGeom>
          <a:solidFill>
            <a:srgbClr val="0085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990" y="4764498"/>
            <a:ext cx="2860587" cy="1709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46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pannfol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 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90" b="39220"/>
          <a:stretch/>
        </p:blipFill>
        <p:spPr>
          <a:xfrm>
            <a:off x="-3889" y="4708"/>
            <a:ext cx="12226444" cy="3659070"/>
          </a:xfrm>
          <a:prstGeom prst="rect">
            <a:avLst/>
          </a:prstGeom>
        </p:spPr>
      </p:pic>
      <p:sp>
        <p:nvSpPr>
          <p:cNvPr id="12" name="Rechteck 11"/>
          <p:cNvSpPr/>
          <p:nvPr userDrawn="1"/>
        </p:nvSpPr>
        <p:spPr>
          <a:xfrm>
            <a:off x="8467" y="3429263"/>
            <a:ext cx="12184823" cy="228601"/>
          </a:xfrm>
          <a:prstGeom prst="rect">
            <a:avLst/>
          </a:prstGeom>
          <a:solidFill>
            <a:srgbClr val="008532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3" name="Rechteck 12"/>
          <p:cNvSpPr/>
          <p:nvPr userDrawn="1"/>
        </p:nvSpPr>
        <p:spPr>
          <a:xfrm>
            <a:off x="0" y="6301946"/>
            <a:ext cx="12192000" cy="556054"/>
          </a:xfrm>
          <a:prstGeom prst="rect">
            <a:avLst/>
          </a:prstGeom>
          <a:solidFill>
            <a:srgbClr val="0085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effectLst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838199" y="3657864"/>
            <a:ext cx="7781015" cy="2387600"/>
          </a:xfrm>
        </p:spPr>
        <p:txBody>
          <a:bodyPr anchor="ctr"/>
          <a:lstStyle>
            <a:lvl1pPr algn="l">
              <a:defRPr sz="6000">
                <a:effectLst/>
              </a:defRPr>
            </a:lvl1pPr>
          </a:lstStyle>
          <a:p>
            <a:r>
              <a:rPr lang="de-DE" dirty="0"/>
              <a:t>Abspannmasterformat durch Klicken bearbeiten</a:t>
            </a:r>
          </a:p>
        </p:txBody>
      </p:sp>
      <p:sp>
        <p:nvSpPr>
          <p:cNvPr id="15" name="Textplatzhalter 19"/>
          <p:cNvSpPr>
            <a:spLocks noGrp="1"/>
          </p:cNvSpPr>
          <p:nvPr>
            <p:ph type="body" sz="quarter" idx="16" hasCustomPrompt="1"/>
          </p:nvPr>
        </p:nvSpPr>
        <p:spPr>
          <a:xfrm>
            <a:off x="6096001" y="2332236"/>
            <a:ext cx="5872020" cy="993775"/>
          </a:xfrm>
        </p:spPr>
        <p:txBody>
          <a:bodyPr anchor="b">
            <a:noAutofit/>
          </a:bodyPr>
          <a:lstStyle>
            <a:lvl1pPr marL="0" indent="0" algn="r">
              <a:buNone/>
              <a:defRPr lang="de-DE" sz="2400" kern="1200" baseline="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vorname.name-doppelname</a:t>
            </a:r>
            <a:br>
              <a:rPr lang="de-DE" dirty="0"/>
            </a:br>
            <a:r>
              <a:rPr lang="de-DE" dirty="0"/>
              <a:t>@hochsauerlandkreis.de durch Klicken bearbeiten</a:t>
            </a:r>
          </a:p>
        </p:txBody>
      </p:sp>
      <p:pic>
        <p:nvPicPr>
          <p:cNvPr id="16" name="Grafik 1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990" y="4764498"/>
            <a:ext cx="2860587" cy="1709514"/>
          </a:xfrm>
          <a:prstGeom prst="rect">
            <a:avLst/>
          </a:prstGeom>
        </p:spPr>
      </p:pic>
      <p:sp>
        <p:nvSpPr>
          <p:cNvPr id="17" name="Textplatzhalter 23"/>
          <p:cNvSpPr>
            <a:spLocks noGrp="1"/>
          </p:cNvSpPr>
          <p:nvPr>
            <p:ph type="body" sz="quarter" idx="14" hasCustomPrompt="1"/>
          </p:nvPr>
        </p:nvSpPr>
        <p:spPr>
          <a:xfrm>
            <a:off x="6158344" y="6400960"/>
            <a:ext cx="5973929" cy="358027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 algn="r">
              <a:buNone/>
              <a:defRPr lang="de-DE" sz="240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228600" lvl="0" indent="-228600"/>
            <a:r>
              <a:rPr lang="de-DE" dirty="0"/>
              <a:t>Vorname Name durch Klicken bearbeiten</a:t>
            </a:r>
          </a:p>
        </p:txBody>
      </p:sp>
      <p:sp>
        <p:nvSpPr>
          <p:cNvPr id="18" name="Textplatzhalter 25"/>
          <p:cNvSpPr>
            <a:spLocks noGrp="1"/>
          </p:cNvSpPr>
          <p:nvPr>
            <p:ph type="body" sz="quarter" idx="15" hasCustomPrompt="1"/>
          </p:nvPr>
        </p:nvSpPr>
        <p:spPr>
          <a:xfrm>
            <a:off x="782781" y="6400960"/>
            <a:ext cx="5253493" cy="358027"/>
          </a:xfrm>
        </p:spPr>
        <p:txBody>
          <a:bodyPr anchor="ctr">
            <a:noAutofit/>
          </a:bodyPr>
          <a:lstStyle>
            <a:lvl1pPr marL="0" indent="0">
              <a:buNone/>
              <a:defRPr lang="de-DE" sz="2400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Fachdienst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788632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pannfoli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 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4" t="-331" r="-395" b="55493"/>
          <a:stretch/>
        </p:blipFill>
        <p:spPr>
          <a:xfrm>
            <a:off x="6927" y="-34636"/>
            <a:ext cx="12229524" cy="3671027"/>
          </a:xfrm>
          <a:prstGeom prst="rect">
            <a:avLst/>
          </a:prstGeom>
        </p:spPr>
      </p:pic>
      <p:sp>
        <p:nvSpPr>
          <p:cNvPr id="12" name="Rechteck 11"/>
          <p:cNvSpPr/>
          <p:nvPr userDrawn="1"/>
        </p:nvSpPr>
        <p:spPr>
          <a:xfrm>
            <a:off x="8467" y="3429263"/>
            <a:ext cx="12184823" cy="228601"/>
          </a:xfrm>
          <a:prstGeom prst="rect">
            <a:avLst/>
          </a:prstGeom>
          <a:solidFill>
            <a:srgbClr val="008532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3" name="Rechteck 12"/>
          <p:cNvSpPr/>
          <p:nvPr userDrawn="1"/>
        </p:nvSpPr>
        <p:spPr>
          <a:xfrm>
            <a:off x="0" y="6301946"/>
            <a:ext cx="12192000" cy="556054"/>
          </a:xfrm>
          <a:prstGeom prst="rect">
            <a:avLst/>
          </a:prstGeom>
          <a:solidFill>
            <a:srgbClr val="0085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effectLst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838199" y="3657864"/>
            <a:ext cx="7749210" cy="2387600"/>
          </a:xfrm>
        </p:spPr>
        <p:txBody>
          <a:bodyPr anchor="ctr"/>
          <a:lstStyle>
            <a:lvl1pPr algn="l">
              <a:defRPr sz="6000">
                <a:solidFill>
                  <a:srgbClr val="00853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Abspannmasterformat durch Klicken bearbeiten</a:t>
            </a:r>
          </a:p>
        </p:txBody>
      </p:sp>
      <p:pic>
        <p:nvPicPr>
          <p:cNvPr id="14" name="Grafik 1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990" y="4764498"/>
            <a:ext cx="2860587" cy="1709514"/>
          </a:xfrm>
          <a:prstGeom prst="rect">
            <a:avLst/>
          </a:prstGeom>
        </p:spPr>
      </p:pic>
      <p:sp>
        <p:nvSpPr>
          <p:cNvPr id="15" name="Textplatzhalter 19"/>
          <p:cNvSpPr>
            <a:spLocks noGrp="1"/>
          </p:cNvSpPr>
          <p:nvPr>
            <p:ph type="body" sz="quarter" idx="16" hasCustomPrompt="1"/>
          </p:nvPr>
        </p:nvSpPr>
        <p:spPr>
          <a:xfrm>
            <a:off x="6096001" y="2332236"/>
            <a:ext cx="5872020" cy="993775"/>
          </a:xfrm>
        </p:spPr>
        <p:txBody>
          <a:bodyPr anchor="b">
            <a:noAutofit/>
          </a:bodyPr>
          <a:lstStyle>
            <a:lvl1pPr marL="0" indent="0" algn="r">
              <a:buNone/>
              <a:defRPr lang="de-DE" sz="2400" kern="1200" baseline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vorname.name-doppelname</a:t>
            </a:r>
            <a:br>
              <a:rPr lang="de-DE" dirty="0"/>
            </a:br>
            <a:r>
              <a:rPr lang="de-DE" dirty="0"/>
              <a:t>@hochsauerlandkreis.de durch Klicken bearbeiten</a:t>
            </a:r>
          </a:p>
        </p:txBody>
      </p:sp>
      <p:sp>
        <p:nvSpPr>
          <p:cNvPr id="16" name="Textplatzhalter 23"/>
          <p:cNvSpPr>
            <a:spLocks noGrp="1"/>
          </p:cNvSpPr>
          <p:nvPr>
            <p:ph type="body" sz="quarter" idx="14" hasCustomPrompt="1"/>
          </p:nvPr>
        </p:nvSpPr>
        <p:spPr>
          <a:xfrm>
            <a:off x="6158344" y="6400960"/>
            <a:ext cx="5973929" cy="358027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 algn="r">
              <a:buNone/>
              <a:defRPr lang="de-DE" sz="240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228600" lvl="0" indent="-228600"/>
            <a:r>
              <a:rPr lang="de-DE" dirty="0"/>
              <a:t>Vorname Name durch Klicken bearbeiten</a:t>
            </a:r>
          </a:p>
        </p:txBody>
      </p:sp>
      <p:sp>
        <p:nvSpPr>
          <p:cNvPr id="17" name="Textplatzhalter 25"/>
          <p:cNvSpPr>
            <a:spLocks noGrp="1"/>
          </p:cNvSpPr>
          <p:nvPr>
            <p:ph type="body" sz="quarter" idx="15" hasCustomPrompt="1"/>
          </p:nvPr>
        </p:nvSpPr>
        <p:spPr>
          <a:xfrm>
            <a:off x="782781" y="6400960"/>
            <a:ext cx="5253493" cy="358027"/>
          </a:xfrm>
        </p:spPr>
        <p:txBody>
          <a:bodyPr anchor="ctr">
            <a:noAutofit/>
          </a:bodyPr>
          <a:lstStyle>
            <a:lvl1pPr marL="0" indent="0">
              <a:buNone/>
              <a:defRPr lang="de-DE" sz="2400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Fachdienst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2263827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Ich bin die Fußzeile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896A9AB-1936-45F2-93BE-C7D20BE831E7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18072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853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1195871"/>
          </a:xfrm>
        </p:spPr>
        <p:txBody>
          <a:bodyPr>
            <a:normAutofit/>
          </a:bodyPr>
          <a:lstStyle>
            <a:lvl1pPr marL="0" indent="0">
              <a:buFontTx/>
              <a:buNone/>
              <a:defRPr lang="de-DE" sz="2400" kern="1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-Formatvorlagen des  </a:t>
            </a:r>
          </a:p>
          <a:p>
            <a:pPr lvl="0"/>
            <a:r>
              <a:rPr lang="de-DE" dirty="0"/>
              <a:t>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Ich bin die Fußzeile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896A9AB-1936-45F2-93BE-C7D20BE831E7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95D3D1BB-93CC-423C-B944-767D9682F9CC}"/>
              </a:ext>
            </a:extLst>
          </p:cNvPr>
          <p:cNvSpPr txBox="1"/>
          <p:nvPr userDrawn="1"/>
        </p:nvSpPr>
        <p:spPr>
          <a:xfrm>
            <a:off x="838201" y="3196424"/>
            <a:ext cx="5181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Zweite Ebene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Dritte Ebene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Vierte Ebene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Fünfte Ebene</a:t>
            </a:r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CE24B58B-FD2C-4346-8216-36BC366C2C29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6373633" y="1825624"/>
            <a:ext cx="5181600" cy="1195871"/>
          </a:xfrm>
        </p:spPr>
        <p:txBody>
          <a:bodyPr>
            <a:normAutofit/>
          </a:bodyPr>
          <a:lstStyle>
            <a:lvl1pPr marL="0" indent="0">
              <a:buFontTx/>
              <a:buNone/>
              <a:defRPr lang="de-DE" sz="2400" kern="1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-Formatvorlagen des  </a:t>
            </a:r>
          </a:p>
          <a:p>
            <a:pPr lvl="0"/>
            <a:r>
              <a:rPr lang="de-DE" dirty="0"/>
              <a:t>Textmasters bearbeiten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24AFB1B6-F7B1-4DAE-BC97-A239F1C8C89E}"/>
              </a:ext>
            </a:extLst>
          </p:cNvPr>
          <p:cNvSpPr txBox="1"/>
          <p:nvPr userDrawn="1"/>
        </p:nvSpPr>
        <p:spPr>
          <a:xfrm>
            <a:off x="6373633" y="3196424"/>
            <a:ext cx="5181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Zweite Ebene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Dritte Ebene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Vierte Ebene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641208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7D52A2-A1EB-40CB-BB11-8CA2363B4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98D40E0-5B71-4437-8059-EBE215BF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48C22DB1-3EB7-4413-BD0D-85A66206A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Ich bin die Fußzeile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C47D05E-3375-4E62-92C1-E51CFBAB6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6A9AB-1936-45F2-93BE-C7D20BE831E7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14825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8532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Ich bin die Fußzeile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896A9AB-1936-45F2-93BE-C7D20BE831E7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443832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Ich bin die Fußzeile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896A9AB-1936-45F2-93BE-C7D20BE831E7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633613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Ich bin die Fußzeile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896A9AB-1936-45F2-93BE-C7D20BE831E7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865306EF-003E-4F93-8275-1B6E3A1A1135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6170612" y="861529"/>
            <a:ext cx="5181600" cy="1195871"/>
          </a:xfrm>
        </p:spPr>
        <p:txBody>
          <a:bodyPr>
            <a:normAutofit/>
          </a:bodyPr>
          <a:lstStyle>
            <a:lvl1pPr marL="0" indent="0">
              <a:buFontTx/>
              <a:buNone/>
              <a:defRPr lang="de-DE" sz="2400" kern="1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Formatvorlagen des  </a:t>
            </a:r>
          </a:p>
          <a:p>
            <a:pPr lvl="0"/>
            <a:r>
              <a:rPr lang="de-DE" dirty="0"/>
              <a:t>Textmasters bearbeiten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84228434-E8E0-42D3-B7D4-2A3C931ECA9B}"/>
              </a:ext>
            </a:extLst>
          </p:cNvPr>
          <p:cNvSpPr txBox="1"/>
          <p:nvPr userDrawn="1"/>
        </p:nvSpPr>
        <p:spPr>
          <a:xfrm>
            <a:off x="6170612" y="2057400"/>
            <a:ext cx="5181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Zweite Ebene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Dritte Ebene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Vierte Ebene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2532424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853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Ich bin die Fußzeile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896A9AB-1936-45F2-93BE-C7D20BE831E7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087546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3893" y="524786"/>
            <a:ext cx="10341134" cy="556928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Ich bin die Fußzeile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896A9AB-1936-45F2-93BE-C7D20BE831E7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1C83BA6F-68C9-4637-9975-9CDEEC9A9B10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1195871"/>
          </a:xfrm>
        </p:spPr>
        <p:txBody>
          <a:bodyPr>
            <a:normAutofit/>
          </a:bodyPr>
          <a:lstStyle>
            <a:lvl1pPr marL="0" indent="0">
              <a:buFontTx/>
              <a:buNone/>
              <a:defRPr lang="de-DE" sz="2400" kern="1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Formatvorlagen des  </a:t>
            </a:r>
          </a:p>
          <a:p>
            <a:pPr lvl="0"/>
            <a:r>
              <a:rPr lang="de-DE" dirty="0"/>
              <a:t>Textmasters bearbeiten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1AD13943-E56A-4256-92C8-6DFCC3047E2B}"/>
              </a:ext>
            </a:extLst>
          </p:cNvPr>
          <p:cNvSpPr txBox="1"/>
          <p:nvPr userDrawn="1"/>
        </p:nvSpPr>
        <p:spPr>
          <a:xfrm>
            <a:off x="838201" y="3196424"/>
            <a:ext cx="5181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Zweite Ebene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Dritte Ebene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Vierte Ebene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5467544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3893" y="524786"/>
            <a:ext cx="10341134" cy="556928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Ich bin die Fußzeile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896A9AB-1936-45F2-93BE-C7D20BE831E7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1C83BA6F-68C9-4637-9975-9CDEEC9A9B10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1195871"/>
          </a:xfrm>
        </p:spPr>
        <p:txBody>
          <a:bodyPr>
            <a:normAutofit/>
          </a:bodyPr>
          <a:lstStyle>
            <a:lvl1pPr marL="0" indent="0">
              <a:buFontTx/>
              <a:buNone/>
              <a:defRPr lang="de-DE" sz="2400" kern="1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Formatvorlagen des  </a:t>
            </a:r>
          </a:p>
          <a:p>
            <a:pPr lvl="0"/>
            <a:r>
              <a:rPr lang="de-DE" dirty="0"/>
              <a:t>Textmasters bearbeiten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1AD13943-E56A-4256-92C8-6DFCC3047E2B}"/>
              </a:ext>
            </a:extLst>
          </p:cNvPr>
          <p:cNvSpPr txBox="1"/>
          <p:nvPr userDrawn="1"/>
        </p:nvSpPr>
        <p:spPr>
          <a:xfrm>
            <a:off x="838201" y="3196424"/>
            <a:ext cx="5181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Zweite Ebene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Dritte Ebene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Vierte Ebene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1048075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7929B6-5AC9-4290-874E-A7DD1E9D18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A5ADDD5-1780-4F84-B279-1BE4DF288E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4ABC20D-EEB5-45DF-B4C9-1089B9DE7D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576D679-8A1C-470E-8FF2-35B1FBD04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Ich bin die Fußzeile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62044C7-4E5E-4417-AC0E-D807452FA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5D641-134B-4E55-A3B3-A794D0E313C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231442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5D80EA-42E5-43CC-B89F-8698F690A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9C00772-DFF8-465A-A464-B2D314B34C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5CA5EFA-95AD-46E7-A862-8A298CEF3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C0F0C8A-C987-49A6-8A2C-4E024A2E6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Ich bin die Fußzeile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FEDEE5B-26CF-49C6-9E66-125E92019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5D641-134B-4E55-A3B3-A794D0E313C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741361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FA785E-340D-4C29-9377-EB4E3D7DDD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145DC1-E22A-47FA-A638-E4D90247D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E322704-EE05-47F1-829B-A2A856FAD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C261238-AA4C-4C87-AE7F-C944E4B00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Ich bin die Fußzeile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1DF9567-909E-406E-A431-40C09021B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5D641-134B-4E55-A3B3-A794D0E313C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462679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316455-DCED-491F-AE01-6ECACDE7F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EF2929D-7D32-4380-A9BD-9B98F60734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9085642-847C-4688-B784-8B894EF904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6B9970A0-2C49-4034-98E8-A7C99266DF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16B6276-38B5-4000-B253-5F8110F3A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Ich bin die Fußzeile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DFFB202-2088-498A-B59C-1F5C0FA04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5D641-134B-4E55-A3B3-A794D0E313C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28878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4BDE76B-07CE-4C3E-9DCA-A7D83E15F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C67DD5B-5A80-481B-A9B9-B33447C917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6956B885-F13E-43D2-8D97-632736A7C3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35EBC28-35D2-4EE4-A466-B8B186AF41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0E319CDE-563A-48BF-96E0-6BE8D246EE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2F281781-407E-4A90-9352-A8C78AEF3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2B88A4B-159F-440A-8266-604B55BA9A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Ich bin die Fußzeile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E3E0EC96-FD60-4EF8-A264-40217A9A2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5D641-134B-4E55-A3B3-A794D0E313C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777199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A1E2430-1FEB-4FBF-801B-250BE2292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B124E8FA-8F9F-4F1F-8B3F-ACD5EF5A1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83CEF4A9-94EE-469D-89A7-1E9E2BF4E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Ich bin die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CF4EEBE5-6FD3-4ADD-BEAD-DE3F6EB4D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5D641-134B-4E55-A3B3-A794D0E313C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708374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A7CA2E23-4FF4-4669-BD3B-C20AAF540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FB28D0C3-B50D-4A26-A46F-2A586E962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Ich bin die Fußzeile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61082CE3-22E2-4F38-BA8F-2790081BF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5D641-134B-4E55-A3B3-A794D0E313C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3110761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573B6C0-D6B4-4B70-A892-4AA78A170D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C2F670E-DE49-470D-949A-4E913F060E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B8350E3-A7A3-4FF1-A7D2-2353585E19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A6886147-7B03-43F2-9771-E6365FE2A7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A5BD7339-40BE-47B7-B25A-1C4715D9B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Ich bin die Fußzeile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737FAAFF-5927-4874-BE7A-E00874C6A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5D641-134B-4E55-A3B3-A794D0E313C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34500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8940C7-D5AF-4CEE-9B3F-28FC721664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8EECEC63-804E-4478-9CB0-0FA6B5F9BE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B39B086-2AB2-483D-A87B-53C6C86E0F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BB469FA-995F-4E7B-9C06-45030317D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1B74078-B236-4D72-B00B-399813231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Ich bin die Fußzeile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1EC24CE-B98B-495F-B9E1-8AE35F512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5D641-134B-4E55-A3B3-A794D0E313C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689726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463A7FA-5388-4A33-8DEE-A4F481CD5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657FAE0-0D67-4F3D-8108-66DBC8D503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640F014-6D3E-43B8-A56B-F60E4FBC5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01477B6-41CC-42C2-BD77-A449DD01A7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Ich bin die Fußzeile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883428F-20B9-468A-A770-2445B76F4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5D641-134B-4E55-A3B3-A794D0E313C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3859349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85812D15-64E0-49FB-9DAC-2C9E221789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4117B24-FC7D-43B7-B436-C4C0AD8C00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2DA76CB-CCA5-441E-B4C0-E024DB024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533096-9347-4062-AEC3-68557FC00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Ich bin die Fußzeile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139329E-6999-4E64-8675-BFE85B61E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5D641-134B-4E55-A3B3-A794D0E313C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1245503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Barlow Condensed Semi-Bold" panose="020B0604020202020204" charset="0"/>
              </a:defRPr>
            </a:lvl1pPr>
          </a:lstStyle>
          <a:p>
            <a:r>
              <a:rPr lang="de-DE" dirty="0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Barlow Condensed Semi-Bold" panose="020B060402020202020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4909-7EE4-4DF6-B842-A1326DEF05B7}" type="datetimeFigureOut">
              <a:rPr lang="de-DE" smtClean="0"/>
              <a:t>03.09.2026</a:t>
            </a:fld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1D283-B6C0-4714-8D98-8172652944E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0049886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4909-7EE4-4DF6-B842-A1326DEF05B7}" type="datetimeFigureOut">
              <a:rPr lang="de-DE" smtClean="0"/>
              <a:t>03.09.2026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1D283-B6C0-4714-8D98-8172652944E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64306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4909-7EE4-4DF6-B842-A1326DEF05B7}" type="datetimeFigureOut">
              <a:rPr lang="de-DE" smtClean="0"/>
              <a:t>03.09.2026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1D283-B6C0-4714-8D98-8172652944E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413709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4909-7EE4-4DF6-B842-A1326DEF05B7}" type="datetimeFigureOut">
              <a:rPr lang="de-DE" smtClean="0"/>
              <a:t>03.09.2026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1D283-B6C0-4714-8D98-8172652944E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0960301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4909-7EE4-4DF6-B842-A1326DEF05B7}" type="datetimeFigureOut">
              <a:rPr lang="de-DE" smtClean="0"/>
              <a:t>03.09.2026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1D283-B6C0-4714-8D98-8172652944E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000116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4909-7EE4-4DF6-B842-A1326DEF05B7}" type="datetimeFigureOut">
              <a:rPr lang="de-DE" smtClean="0"/>
              <a:t>03.09.2026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1D283-B6C0-4714-8D98-8172652944E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3358404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4909-7EE4-4DF6-B842-A1326DEF05B7}" type="datetimeFigureOut">
              <a:rPr lang="de-DE" smtClean="0"/>
              <a:t>03.09.2026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1D283-B6C0-4714-8D98-8172652944E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6911852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4909-7EE4-4DF6-B842-A1326DEF05B7}" type="datetimeFigureOut">
              <a:rPr lang="de-DE" smtClean="0"/>
              <a:t>03.09.2026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1D283-B6C0-4714-8D98-8172652944E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9305106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4909-7EE4-4DF6-B842-A1326DEF05B7}" type="datetimeFigureOut">
              <a:rPr lang="de-DE" smtClean="0"/>
              <a:t>03.09.2026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1D283-B6C0-4714-8D98-8172652944E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368581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4909-7EE4-4DF6-B842-A1326DEF05B7}" type="datetimeFigureOut">
              <a:rPr lang="de-DE" smtClean="0"/>
              <a:t>03.09.2026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1D283-B6C0-4714-8D98-8172652944E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717386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84909-7EE4-4DF6-B842-A1326DEF05B7}" type="datetimeFigureOut">
              <a:rPr lang="de-DE" smtClean="0"/>
              <a:t>03.09.2026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1D283-B6C0-4714-8D98-8172652944E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74116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image" Target="../media/image10.png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image" Target="../media/image1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223893" y="464447"/>
            <a:ext cx="10341134" cy="617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223892" y="1316757"/>
            <a:ext cx="11669637" cy="50284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Formatvorlagen des Textmasters bearbeiten</a:t>
            </a:r>
          </a:p>
          <a:p>
            <a:pPr lvl="0"/>
            <a:r>
              <a:rPr lang="de-DE" dirty="0"/>
              <a:t>Zweite Ebene</a:t>
            </a:r>
          </a:p>
          <a:p>
            <a:pPr lvl="0"/>
            <a:r>
              <a:rPr lang="de-DE" dirty="0"/>
              <a:t>Dritte Ebene</a:t>
            </a:r>
          </a:p>
          <a:p>
            <a:pPr lvl="0"/>
            <a:r>
              <a:rPr lang="de-DE" dirty="0"/>
              <a:t>Vierte Ebene</a:t>
            </a:r>
          </a:p>
          <a:p>
            <a:pPr lvl="0"/>
            <a:r>
              <a:rPr lang="de-DE" dirty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223893" y="6451496"/>
            <a:ext cx="16049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950720" y="6451496"/>
            <a:ext cx="82905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Ich bin die Fußzeile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11420642" y="6451496"/>
            <a:ext cx="5105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fld id="{0896A9AB-1936-45F2-93BE-C7D20BE831E7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15" name="Rechteck 14"/>
          <p:cNvSpPr/>
          <p:nvPr userDrawn="1"/>
        </p:nvSpPr>
        <p:spPr>
          <a:xfrm flipV="1">
            <a:off x="0" y="6792842"/>
            <a:ext cx="12192000" cy="73976"/>
          </a:xfrm>
          <a:prstGeom prst="rect">
            <a:avLst/>
          </a:prstGeom>
          <a:solidFill>
            <a:srgbClr val="0085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10" name="Grafik 9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5027" y="80476"/>
            <a:ext cx="1497526" cy="894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735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94" r:id="rId3"/>
    <p:sldLayoutId id="2147483693" r:id="rId4"/>
    <p:sldLayoutId id="2147483690" r:id="rId5"/>
    <p:sldLayoutId id="2147483688" r:id="rId6"/>
    <p:sldLayoutId id="2147483689" r:id="rId7"/>
    <p:sldLayoutId id="2147483687" r:id="rId8"/>
    <p:sldLayoutId id="2147483678" r:id="rId9"/>
    <p:sldLayoutId id="2147483679" r:id="rId10"/>
    <p:sldLayoutId id="2147483692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91" r:id="rId17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8532"/>
          </a:solidFill>
          <a:effectLst/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2">
              <a:lumMod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bg2">
              <a:lumMod val="25000"/>
            </a:schemeClr>
          </a:solidFill>
          <a:latin typeface="+mj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bg2">
              <a:lumMod val="25000"/>
            </a:schemeClr>
          </a:solidFill>
          <a:latin typeface="+mj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bg2">
              <a:lumMod val="25000"/>
            </a:schemeClr>
          </a:solidFill>
          <a:latin typeface="+mj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bg2">
              <a:lumMod val="25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B808B91-5585-4945-A7F8-08684294A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DFDAAD1-D68A-4186-A8ED-BAC1E66A22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4B37C0C-5873-4E49-91A1-C12C4B875E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CAC56A-C162-4CD1-A52C-39B18D0E61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/>
              <a:t>Ich bin die Fußzeile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210E913-84B0-4C50-BA1A-750792D20B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45D641-134B-4E55-A3B3-A794D0E313C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87985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141452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PT Sans 1" panose="020B0604020202020204" charset="0"/>
              </a:defRPr>
            </a:lvl1pPr>
          </a:lstStyle>
          <a:p>
            <a:fld id="{0F684909-7EE4-4DF6-B842-A1326DEF05B7}" type="datetimeFigureOut">
              <a:rPr lang="de-DE" smtClean="0"/>
              <a:pPr/>
              <a:t>03.09.2026</a:t>
            </a:fld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9354879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PT Sans 1" panose="020B0604020202020204" charset="0"/>
              </a:defRPr>
            </a:lvl1pPr>
          </a:lstStyle>
          <a:p>
            <a:fld id="{4031D283-B6C0-4714-8D98-8172652944E5}" type="slidenum">
              <a:rPr lang="de-DE" smtClean="0"/>
              <a:pPr/>
              <a:t>‹Nr.›</a:t>
            </a:fld>
            <a:endParaRPr lang="de-DE"/>
          </a:p>
        </p:txBody>
      </p:sp>
      <p:grpSp>
        <p:nvGrpSpPr>
          <p:cNvPr id="13" name="Group 2"/>
          <p:cNvGrpSpPr/>
          <p:nvPr userDrawn="1"/>
        </p:nvGrpSpPr>
        <p:grpSpPr>
          <a:xfrm>
            <a:off x="-5668715" y="-7399964"/>
            <a:ext cx="13013830" cy="13004325"/>
            <a:chOff x="0" y="0"/>
            <a:chExt cx="844557" cy="843940"/>
          </a:xfrm>
        </p:grpSpPr>
        <p:sp>
          <p:nvSpPr>
            <p:cNvPr id="14" name="Freeform 3"/>
            <p:cNvSpPr/>
            <p:nvPr/>
          </p:nvSpPr>
          <p:spPr>
            <a:xfrm>
              <a:off x="0" y="0"/>
              <a:ext cx="844557" cy="843940"/>
            </a:xfrm>
            <a:custGeom>
              <a:avLst/>
              <a:gdLst/>
              <a:ahLst/>
              <a:cxnLst/>
              <a:rect l="l" t="t" r="r" b="b"/>
              <a:pathLst>
                <a:path w="844557" h="843940">
                  <a:moveTo>
                    <a:pt x="422279" y="0"/>
                  </a:moveTo>
                  <a:cubicBezTo>
                    <a:pt x="189061" y="0"/>
                    <a:pt x="0" y="188922"/>
                    <a:pt x="0" y="421970"/>
                  </a:cubicBezTo>
                  <a:cubicBezTo>
                    <a:pt x="0" y="655018"/>
                    <a:pt x="189061" y="843940"/>
                    <a:pt x="422279" y="843940"/>
                  </a:cubicBezTo>
                  <a:cubicBezTo>
                    <a:pt x="655497" y="843940"/>
                    <a:pt x="844557" y="655018"/>
                    <a:pt x="844557" y="421970"/>
                  </a:cubicBezTo>
                  <a:cubicBezTo>
                    <a:pt x="844557" y="188922"/>
                    <a:pt x="655497" y="0"/>
                    <a:pt x="422279" y="0"/>
                  </a:cubicBezTo>
                  <a:close/>
                </a:path>
              </a:pathLst>
            </a:custGeom>
            <a:solidFill>
              <a:srgbClr val="5AA1B6">
                <a:alpha val="9804"/>
              </a:srgbClr>
            </a:solidFill>
          </p:spPr>
        </p:sp>
        <p:sp>
          <p:nvSpPr>
            <p:cNvPr id="15" name="TextBox 4"/>
            <p:cNvSpPr txBox="1"/>
            <p:nvPr/>
          </p:nvSpPr>
          <p:spPr>
            <a:xfrm>
              <a:off x="79177" y="50544"/>
              <a:ext cx="686203" cy="714277"/>
            </a:xfrm>
            <a:prstGeom prst="rect">
              <a:avLst/>
            </a:prstGeom>
          </p:spPr>
          <p:txBody>
            <a:bodyPr lIns="33509" tIns="33509" rIns="33509" bIns="33509" rtlCol="0" anchor="ctr"/>
            <a:lstStyle/>
            <a:p>
              <a:pPr algn="ctr">
                <a:lnSpc>
                  <a:spcPts val="1202"/>
                </a:lnSpc>
              </a:pPr>
              <a:endParaRPr/>
            </a:p>
          </p:txBody>
        </p:sp>
      </p:grpSp>
      <p:grpSp>
        <p:nvGrpSpPr>
          <p:cNvPr id="16" name="Group 5"/>
          <p:cNvGrpSpPr/>
          <p:nvPr userDrawn="1"/>
        </p:nvGrpSpPr>
        <p:grpSpPr>
          <a:xfrm>
            <a:off x="8527638" y="-4788430"/>
            <a:ext cx="7902048" cy="7896276"/>
            <a:chOff x="0" y="0"/>
            <a:chExt cx="844557" cy="843940"/>
          </a:xfrm>
        </p:grpSpPr>
        <p:sp>
          <p:nvSpPr>
            <p:cNvPr id="17" name="Freeform 6"/>
            <p:cNvSpPr/>
            <p:nvPr/>
          </p:nvSpPr>
          <p:spPr>
            <a:xfrm>
              <a:off x="0" y="0"/>
              <a:ext cx="844557" cy="843940"/>
            </a:xfrm>
            <a:custGeom>
              <a:avLst/>
              <a:gdLst/>
              <a:ahLst/>
              <a:cxnLst/>
              <a:rect l="l" t="t" r="r" b="b"/>
              <a:pathLst>
                <a:path w="844557" h="843940">
                  <a:moveTo>
                    <a:pt x="422279" y="0"/>
                  </a:moveTo>
                  <a:cubicBezTo>
                    <a:pt x="189061" y="0"/>
                    <a:pt x="0" y="188922"/>
                    <a:pt x="0" y="421970"/>
                  </a:cubicBezTo>
                  <a:cubicBezTo>
                    <a:pt x="0" y="655018"/>
                    <a:pt x="189061" y="843940"/>
                    <a:pt x="422279" y="843940"/>
                  </a:cubicBezTo>
                  <a:cubicBezTo>
                    <a:pt x="655497" y="843940"/>
                    <a:pt x="844557" y="655018"/>
                    <a:pt x="844557" y="421970"/>
                  </a:cubicBezTo>
                  <a:cubicBezTo>
                    <a:pt x="844557" y="188922"/>
                    <a:pt x="655497" y="0"/>
                    <a:pt x="422279" y="0"/>
                  </a:cubicBezTo>
                  <a:close/>
                </a:path>
              </a:pathLst>
            </a:custGeom>
            <a:solidFill>
              <a:srgbClr val="E0C548">
                <a:alpha val="9804"/>
              </a:srgbClr>
            </a:solidFill>
          </p:spPr>
        </p:sp>
        <p:sp>
          <p:nvSpPr>
            <p:cNvPr id="18" name="TextBox 7"/>
            <p:cNvSpPr txBox="1"/>
            <p:nvPr/>
          </p:nvSpPr>
          <p:spPr>
            <a:xfrm>
              <a:off x="79177" y="50544"/>
              <a:ext cx="686203" cy="714277"/>
            </a:xfrm>
            <a:prstGeom prst="rect">
              <a:avLst/>
            </a:prstGeom>
          </p:spPr>
          <p:txBody>
            <a:bodyPr lIns="33509" tIns="33509" rIns="33509" bIns="33509" rtlCol="0" anchor="ctr"/>
            <a:lstStyle/>
            <a:p>
              <a:pPr algn="ctr">
                <a:lnSpc>
                  <a:spcPts val="1202"/>
                </a:lnSpc>
              </a:pPr>
              <a:endParaRPr/>
            </a:p>
          </p:txBody>
        </p:sp>
      </p:grpSp>
      <p:grpSp>
        <p:nvGrpSpPr>
          <p:cNvPr id="19" name="Group 8"/>
          <p:cNvGrpSpPr/>
          <p:nvPr userDrawn="1"/>
        </p:nvGrpSpPr>
        <p:grpSpPr>
          <a:xfrm>
            <a:off x="5837195" y="5436795"/>
            <a:ext cx="8408836" cy="9432546"/>
            <a:chOff x="53324" y="-182554"/>
            <a:chExt cx="844557" cy="947375"/>
          </a:xfrm>
        </p:grpSpPr>
        <p:sp>
          <p:nvSpPr>
            <p:cNvPr id="20" name="Freeform 9"/>
            <p:cNvSpPr/>
            <p:nvPr/>
          </p:nvSpPr>
          <p:spPr>
            <a:xfrm>
              <a:off x="53324" y="-182554"/>
              <a:ext cx="844557" cy="843940"/>
            </a:xfrm>
            <a:custGeom>
              <a:avLst/>
              <a:gdLst/>
              <a:ahLst/>
              <a:cxnLst/>
              <a:rect l="l" t="t" r="r" b="b"/>
              <a:pathLst>
                <a:path w="844557" h="843940">
                  <a:moveTo>
                    <a:pt x="422279" y="0"/>
                  </a:moveTo>
                  <a:cubicBezTo>
                    <a:pt x="189061" y="0"/>
                    <a:pt x="0" y="188922"/>
                    <a:pt x="0" y="421970"/>
                  </a:cubicBezTo>
                  <a:cubicBezTo>
                    <a:pt x="0" y="655018"/>
                    <a:pt x="189061" y="843940"/>
                    <a:pt x="422279" y="843940"/>
                  </a:cubicBezTo>
                  <a:cubicBezTo>
                    <a:pt x="655497" y="843940"/>
                    <a:pt x="844557" y="655018"/>
                    <a:pt x="844557" y="421970"/>
                  </a:cubicBezTo>
                  <a:cubicBezTo>
                    <a:pt x="844557" y="188922"/>
                    <a:pt x="655497" y="0"/>
                    <a:pt x="422279" y="0"/>
                  </a:cubicBezTo>
                  <a:close/>
                </a:path>
              </a:pathLst>
            </a:custGeom>
            <a:solidFill>
              <a:srgbClr val="108737">
                <a:alpha val="9804"/>
              </a:srgbClr>
            </a:solidFill>
          </p:spPr>
        </p:sp>
        <p:sp>
          <p:nvSpPr>
            <p:cNvPr id="21" name="TextBox 10"/>
            <p:cNvSpPr txBox="1"/>
            <p:nvPr/>
          </p:nvSpPr>
          <p:spPr>
            <a:xfrm>
              <a:off x="79177" y="50544"/>
              <a:ext cx="686203" cy="714277"/>
            </a:xfrm>
            <a:prstGeom prst="rect">
              <a:avLst/>
            </a:prstGeom>
          </p:spPr>
          <p:txBody>
            <a:bodyPr lIns="33509" tIns="33509" rIns="33509" bIns="33509" rtlCol="0" anchor="ctr"/>
            <a:lstStyle/>
            <a:p>
              <a:pPr algn="ctr">
                <a:lnSpc>
                  <a:spcPts val="1202"/>
                </a:lnSpc>
              </a:pPr>
              <a:endParaRPr/>
            </a:p>
          </p:txBody>
        </p:sp>
      </p:grpSp>
      <p:grpSp>
        <p:nvGrpSpPr>
          <p:cNvPr id="22" name="Group 16"/>
          <p:cNvGrpSpPr/>
          <p:nvPr userDrawn="1"/>
        </p:nvGrpSpPr>
        <p:grpSpPr>
          <a:xfrm>
            <a:off x="1313821" y="6176963"/>
            <a:ext cx="4047753" cy="4044796"/>
            <a:chOff x="0" y="0"/>
            <a:chExt cx="844557" cy="843940"/>
          </a:xfrm>
        </p:grpSpPr>
        <p:sp>
          <p:nvSpPr>
            <p:cNvPr id="23" name="Freeform 17"/>
            <p:cNvSpPr/>
            <p:nvPr/>
          </p:nvSpPr>
          <p:spPr>
            <a:xfrm>
              <a:off x="0" y="0"/>
              <a:ext cx="844557" cy="843940"/>
            </a:xfrm>
            <a:custGeom>
              <a:avLst/>
              <a:gdLst/>
              <a:ahLst/>
              <a:cxnLst/>
              <a:rect l="l" t="t" r="r" b="b"/>
              <a:pathLst>
                <a:path w="844557" h="843940">
                  <a:moveTo>
                    <a:pt x="422279" y="0"/>
                  </a:moveTo>
                  <a:cubicBezTo>
                    <a:pt x="189061" y="0"/>
                    <a:pt x="0" y="188922"/>
                    <a:pt x="0" y="421970"/>
                  </a:cubicBezTo>
                  <a:cubicBezTo>
                    <a:pt x="0" y="655018"/>
                    <a:pt x="189061" y="843940"/>
                    <a:pt x="422279" y="843940"/>
                  </a:cubicBezTo>
                  <a:cubicBezTo>
                    <a:pt x="655497" y="843940"/>
                    <a:pt x="844557" y="655018"/>
                    <a:pt x="844557" y="421970"/>
                  </a:cubicBezTo>
                  <a:cubicBezTo>
                    <a:pt x="844557" y="188922"/>
                    <a:pt x="655497" y="0"/>
                    <a:pt x="422279" y="0"/>
                  </a:cubicBezTo>
                  <a:close/>
                </a:path>
              </a:pathLst>
            </a:custGeom>
            <a:solidFill>
              <a:srgbClr val="DEA895">
                <a:alpha val="9804"/>
              </a:srgbClr>
            </a:solidFill>
          </p:spPr>
        </p:sp>
        <p:sp>
          <p:nvSpPr>
            <p:cNvPr id="24" name="TextBox 18"/>
            <p:cNvSpPr txBox="1"/>
            <p:nvPr/>
          </p:nvSpPr>
          <p:spPr>
            <a:xfrm>
              <a:off x="79177" y="50544"/>
              <a:ext cx="686203" cy="714277"/>
            </a:xfrm>
            <a:prstGeom prst="rect">
              <a:avLst/>
            </a:prstGeom>
          </p:spPr>
          <p:txBody>
            <a:bodyPr lIns="33509" tIns="33509" rIns="33509" bIns="33509" rtlCol="0" anchor="ctr"/>
            <a:lstStyle/>
            <a:p>
              <a:pPr algn="ctr">
                <a:lnSpc>
                  <a:spcPts val="1202"/>
                </a:lnSpc>
              </a:pPr>
              <a:endParaRPr/>
            </a:p>
          </p:txBody>
        </p:sp>
      </p:grpSp>
      <p:sp>
        <p:nvSpPr>
          <p:cNvPr id="25" name="Freeform 11"/>
          <p:cNvSpPr/>
          <p:nvPr userDrawn="1"/>
        </p:nvSpPr>
        <p:spPr>
          <a:xfrm>
            <a:off x="7765627" y="5782680"/>
            <a:ext cx="4332452" cy="938795"/>
          </a:xfrm>
          <a:custGeom>
            <a:avLst/>
            <a:gdLst/>
            <a:ahLst/>
            <a:cxnLst/>
            <a:rect l="l" t="t" r="r" b="b"/>
            <a:pathLst>
              <a:path w="4332452" h="938795">
                <a:moveTo>
                  <a:pt x="0" y="0"/>
                </a:moveTo>
                <a:lnTo>
                  <a:pt x="4332452" y="0"/>
                </a:lnTo>
                <a:lnTo>
                  <a:pt x="4332452" y="938795"/>
                </a:lnTo>
                <a:lnTo>
                  <a:pt x="0" y="938795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26" name="Freeform 12"/>
          <p:cNvSpPr/>
          <p:nvPr userDrawn="1"/>
        </p:nvSpPr>
        <p:spPr>
          <a:xfrm>
            <a:off x="2278452" y="5137201"/>
            <a:ext cx="5256401" cy="1385280"/>
          </a:xfrm>
          <a:custGeom>
            <a:avLst/>
            <a:gdLst/>
            <a:ahLst/>
            <a:cxnLst/>
            <a:rect l="l" t="t" r="r" b="b"/>
            <a:pathLst>
              <a:path w="10929205" h="3164005">
                <a:moveTo>
                  <a:pt x="0" y="0"/>
                </a:moveTo>
                <a:lnTo>
                  <a:pt x="10929205" y="0"/>
                </a:lnTo>
                <a:lnTo>
                  <a:pt x="10929205" y="3164004"/>
                </a:lnTo>
                <a:lnTo>
                  <a:pt x="0" y="3164004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3231979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Barlow Condensed Semi-Bold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PT Sans 1" panose="020B0604020202020204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PT Sans 1" panose="020B0604020202020204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PT Sans 1" panose="020B0604020202020204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PT Sans 1" panose="020B0604020202020204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PT Sans 1" panose="020B0604020202020204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hyperlink" Target="https://www.schulministerium.nrw/kaoa-erklaerfilme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ldungsnetzwerk-hsk.de/" TargetMode="External"/><Relationship Id="rId7" Type="http://schemas.openxmlformats.org/officeDocument/2006/relationships/hyperlink" Target="https://t1p.de/Elternwegweiser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4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bildungsnetzwerk-hsk.d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792936"/>
            <a:ext cx="9144000" cy="2387600"/>
          </a:xfrm>
        </p:spPr>
        <p:txBody>
          <a:bodyPr>
            <a:noAutofit/>
          </a:bodyPr>
          <a:lstStyle/>
          <a:p>
            <a:r>
              <a:rPr lang="de-DE" sz="4400" b="1" dirty="0">
                <a:solidFill>
                  <a:schemeClr val="tx1"/>
                </a:solidFill>
                <a:latin typeface="+mj-lt"/>
              </a:rPr>
              <a:t>Landesinitiative </a:t>
            </a:r>
            <a:br>
              <a:rPr lang="de-DE" sz="4400" b="1" dirty="0">
                <a:solidFill>
                  <a:schemeClr val="tx1"/>
                </a:solidFill>
                <a:latin typeface="+mj-lt"/>
              </a:rPr>
            </a:br>
            <a:r>
              <a:rPr lang="de-DE" sz="4400" b="1" dirty="0">
                <a:solidFill>
                  <a:schemeClr val="tx1"/>
                </a:solidFill>
                <a:latin typeface="+mj-lt"/>
              </a:rPr>
              <a:t>„Kein Abschluss ohne Anschluss -</a:t>
            </a:r>
            <a:br>
              <a:rPr lang="de-DE" sz="4400" b="1" dirty="0">
                <a:solidFill>
                  <a:schemeClr val="tx1"/>
                </a:solidFill>
                <a:latin typeface="+mj-lt"/>
              </a:rPr>
            </a:br>
            <a:r>
              <a:rPr lang="de-DE" sz="4400" b="1" dirty="0">
                <a:solidFill>
                  <a:schemeClr val="tx1"/>
                </a:solidFill>
                <a:latin typeface="+mj-lt"/>
              </a:rPr>
              <a:t>Übergang Schule-Beruf in NRW“ (</a:t>
            </a:r>
            <a:r>
              <a:rPr lang="de-DE" sz="4400" b="1" dirty="0" err="1">
                <a:solidFill>
                  <a:schemeClr val="tx1"/>
                </a:solidFill>
                <a:latin typeface="+mj-lt"/>
              </a:rPr>
              <a:t>KAoA</a:t>
            </a:r>
            <a:r>
              <a:rPr lang="de-DE" sz="4400" b="1" dirty="0">
                <a:solidFill>
                  <a:schemeClr val="tx1"/>
                </a:solidFill>
                <a:latin typeface="+mj-lt"/>
              </a:rPr>
              <a:t>)</a:t>
            </a:r>
            <a:endParaRPr lang="de-DE" sz="4400" dirty="0"/>
          </a:p>
        </p:txBody>
      </p:sp>
      <p:pic>
        <p:nvPicPr>
          <p:cNvPr id="7" name="Grafik 6" descr="Ein Bild, das Text, Schrift, Logo, Grafiken enthält.">
            <a:extLst>
              <a:ext uri="{FF2B5EF4-FFF2-40B4-BE49-F238E27FC236}">
                <a16:creationId xmlns:a16="http://schemas.microsoft.com/office/drawing/2014/main" id="{367193DF-3872-AC07-36DA-77FBCB3F1E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42343"/>
            <a:ext cx="1376680" cy="615657"/>
          </a:xfrm>
          <a:prstGeom prst="rect">
            <a:avLst/>
          </a:prstGeom>
        </p:spPr>
      </p:pic>
      <p:pic>
        <p:nvPicPr>
          <p:cNvPr id="9" name="Grafik 8" descr="Ein Bild, das Text, Screenshot, Schrift, Informationen enthält.&#10;&#10;KI-generierte Inhalte können fehlerhaft sein.">
            <a:extLst>
              <a:ext uri="{FF2B5EF4-FFF2-40B4-BE49-F238E27FC236}">
                <a16:creationId xmlns:a16="http://schemas.microsoft.com/office/drawing/2014/main" id="{A296D089-322D-DC44-B6E2-9F460C7446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680" y="6184362"/>
            <a:ext cx="2992120" cy="673638"/>
          </a:xfrm>
          <a:prstGeom prst="rect">
            <a:avLst/>
          </a:prstGeom>
        </p:spPr>
      </p:pic>
      <p:sp>
        <p:nvSpPr>
          <p:cNvPr id="4" name="Untertitel 2">
            <a:extLst>
              <a:ext uri="{FF2B5EF4-FFF2-40B4-BE49-F238E27FC236}">
                <a16:creationId xmlns:a16="http://schemas.microsoft.com/office/drawing/2014/main" id="{15C33D59-48EF-E716-41FF-A31414A6E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24361" y="3699961"/>
            <a:ext cx="9144000" cy="982488"/>
          </a:xfrm>
        </p:spPr>
        <p:txBody>
          <a:bodyPr>
            <a:normAutofit/>
          </a:bodyPr>
          <a:lstStyle/>
          <a:p>
            <a:r>
              <a:rPr lang="de-DE" sz="2000" dirty="0">
                <a:latin typeface="+mn-lt"/>
              </a:rPr>
              <a:t>Kurz-Infos aus der Kommunalen Koordinierungsstelle HSK</a:t>
            </a:r>
          </a:p>
          <a:p>
            <a:r>
              <a:rPr lang="de-DE" sz="2000" dirty="0">
                <a:latin typeface="+mn-lt"/>
              </a:rPr>
              <a:t>zum Start der Beruflichen Orientierung von Schülerinnen und Schülern ab Klasse 8</a:t>
            </a:r>
            <a:endParaRPr lang="de-DE" sz="2000" b="1" dirty="0"/>
          </a:p>
        </p:txBody>
      </p:sp>
    </p:spTree>
    <p:extLst>
      <p:ext uri="{BB962C8B-B14F-4D97-AF65-F5344CB8AC3E}">
        <p14:creationId xmlns:p14="http://schemas.microsoft.com/office/powerpoint/2010/main" val="32908827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3892" y="506178"/>
            <a:ext cx="10586069" cy="545887"/>
          </a:xfrm>
        </p:spPr>
        <p:txBody>
          <a:bodyPr>
            <a:noAutofit/>
          </a:bodyPr>
          <a:lstStyle/>
          <a:p>
            <a:r>
              <a:rPr lang="de-DE" sz="3200" dirty="0"/>
              <a:t>Die Landesinitiative „Kein Abschluss ohne Anschluss“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6A9AB-1936-45F2-93BE-C7D20BE831E7}" type="slidenum">
              <a:rPr lang="de-DE" smtClean="0"/>
              <a:pPr/>
              <a:t>2</a:t>
            </a:fld>
            <a:endParaRPr lang="de-DE" dirty="0"/>
          </a:p>
        </p:txBody>
      </p:sp>
      <p:sp>
        <p:nvSpPr>
          <p:cNvPr id="10" name="Textfeld 9"/>
          <p:cNvSpPr txBox="1"/>
          <p:nvPr/>
        </p:nvSpPr>
        <p:spPr>
          <a:xfrm>
            <a:off x="354418" y="1476987"/>
            <a:ext cx="43345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>
                <a:solidFill>
                  <a:schemeClr val="bg1"/>
                </a:solidFill>
              </a:rPr>
              <a:t>Start der Berufsorientierung in der 8. Klasse</a:t>
            </a:r>
          </a:p>
        </p:txBody>
      </p:sp>
      <p:sp>
        <p:nvSpPr>
          <p:cNvPr id="13" name="Rechteck 12"/>
          <p:cNvSpPr/>
          <p:nvPr/>
        </p:nvSpPr>
        <p:spPr>
          <a:xfrm>
            <a:off x="294873" y="1415043"/>
            <a:ext cx="9484921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de-DE" sz="2400" b="1" dirty="0"/>
              <a:t>Ab Klasse 8 </a:t>
            </a:r>
            <a:r>
              <a:rPr lang="de-DE" sz="2400" dirty="0"/>
              <a:t>erhalten alle Schülerinnen und Schüler eine verbindliche, systematische </a:t>
            </a:r>
            <a:r>
              <a:rPr lang="de-DE" sz="2400" b="1" dirty="0"/>
              <a:t>Berufliche Orientierung. </a:t>
            </a:r>
            <a:endParaRPr lang="de-DE" sz="1400" b="1" dirty="0"/>
          </a:p>
          <a:p>
            <a:pPr marL="342900" indent="-342900"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de-DE" sz="2400" dirty="0"/>
              <a:t>Neben der </a:t>
            </a:r>
            <a:r>
              <a:rPr lang="de-DE" sz="2400" b="1" dirty="0"/>
              <a:t>Entdeckung von Potenzialen </a:t>
            </a:r>
            <a:r>
              <a:rPr lang="de-DE" sz="2400" dirty="0"/>
              <a:t>gehören dazu vor allem gezielte </a:t>
            </a:r>
            <a:r>
              <a:rPr lang="de-DE" sz="2400" b="1" dirty="0"/>
              <a:t>Praktika in Betrieben.</a:t>
            </a:r>
            <a:endParaRPr lang="de-DE" sz="2000" dirty="0"/>
          </a:p>
          <a:p>
            <a:pPr marL="342900" indent="-342900"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de-DE" sz="2400" dirty="0"/>
              <a:t>Bis zum Ende der Schulzeit wird mit allen Schülerinnen und Schülern eine individuelle </a:t>
            </a:r>
            <a:r>
              <a:rPr lang="de-DE" sz="2400" b="1" dirty="0"/>
              <a:t>Anschlussperspektive</a:t>
            </a:r>
            <a:r>
              <a:rPr lang="de-DE" sz="2400" dirty="0"/>
              <a:t> erarbeitet. 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744AEC8-F992-F25A-FE92-3E2B13C912D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64" y="6278459"/>
            <a:ext cx="5294376" cy="503242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8CC98798-6A79-3C1B-A625-7C5261F7B4DE}"/>
              </a:ext>
            </a:extLst>
          </p:cNvPr>
          <p:cNvSpPr txBox="1"/>
          <p:nvPr/>
        </p:nvSpPr>
        <p:spPr>
          <a:xfrm>
            <a:off x="4409687" y="5278303"/>
            <a:ext cx="7610863" cy="92333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de-DE" dirty="0"/>
              <a:t>Ausführliche Infos und </a:t>
            </a:r>
            <a:r>
              <a:rPr lang="de-DE" dirty="0" err="1"/>
              <a:t>Erklärfilme</a:t>
            </a:r>
            <a:r>
              <a:rPr lang="de-DE" dirty="0"/>
              <a:t> mehrsprachig auf </a:t>
            </a:r>
            <a:r>
              <a:rPr lang="de-DE" sz="1600" u="sng" dirty="0">
                <a:hlinkClick r:id="rId4"/>
              </a:rPr>
              <a:t>https://www.schulministerium.nrw/kaoa-erklaerfilme</a:t>
            </a:r>
            <a:endParaRPr lang="de-DE" sz="1600" u="sng" dirty="0"/>
          </a:p>
          <a:p>
            <a:endParaRPr lang="de-DE" sz="2000" u="sng" dirty="0">
              <a:solidFill>
                <a:schemeClr val="tx1"/>
              </a:solidFill>
            </a:endParaRP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F3FA7D49-B9F3-696D-5706-C9D396DD46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5509" y="3769112"/>
            <a:ext cx="2332670" cy="2332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0083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200" dirty="0"/>
              <a:t>Elternwegweiser 2026/ 2027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6A9AB-1936-45F2-93BE-C7D20BE831E7}" type="slidenum">
              <a:rPr lang="de-DE" smtClean="0"/>
              <a:pPr/>
              <a:t>3</a:t>
            </a:fld>
            <a:endParaRPr lang="de-DE" dirty="0"/>
          </a:p>
        </p:txBody>
      </p:sp>
      <p:sp>
        <p:nvSpPr>
          <p:cNvPr id="8" name="Textfeld 7"/>
          <p:cNvSpPr txBox="1"/>
          <p:nvPr/>
        </p:nvSpPr>
        <p:spPr>
          <a:xfrm>
            <a:off x="3485832" y="961029"/>
            <a:ext cx="83512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3"/>
            <a:endParaRPr lang="de-DE" sz="2400" i="0" dirty="0"/>
          </a:p>
          <a:p>
            <a:pPr lvl="2" indent="-342900">
              <a:buFont typeface="Wingdings" panose="05000000000000000000" pitchFamily="2" charset="2"/>
              <a:buChar char="Ø"/>
            </a:pPr>
            <a:r>
              <a:rPr lang="de-DE" sz="2400" dirty="0"/>
              <a:t>mit allen </a:t>
            </a:r>
            <a:r>
              <a:rPr lang="de-DE" sz="2400" b="1" dirty="0"/>
              <a:t>wichtigen Infos </a:t>
            </a:r>
            <a:r>
              <a:rPr lang="de-DE" sz="2400" dirty="0"/>
              <a:t>zu den schulischen Elementen von </a:t>
            </a:r>
            <a:r>
              <a:rPr lang="de-DE" sz="2400" dirty="0" err="1"/>
              <a:t>KAoA</a:t>
            </a:r>
            <a:r>
              <a:rPr lang="de-DE" sz="2400" dirty="0"/>
              <a:t>, Terminen, besonderen Angeboten und hilfreichen Adressen</a:t>
            </a:r>
          </a:p>
          <a:p>
            <a:pPr marL="571500" lvl="2"/>
            <a:endParaRPr lang="de-DE" sz="2400" dirty="0"/>
          </a:p>
          <a:p>
            <a:pPr lvl="2" indent="-342900">
              <a:buFont typeface="Wingdings" panose="05000000000000000000" pitchFamily="2" charset="2"/>
              <a:buChar char="Ø"/>
            </a:pPr>
            <a:r>
              <a:rPr lang="de-DE" sz="2400" dirty="0"/>
              <a:t>wird digital über die </a:t>
            </a:r>
            <a:r>
              <a:rPr lang="de-DE" sz="2400" b="1" dirty="0"/>
              <a:t>Elternverteiler </a:t>
            </a:r>
            <a:r>
              <a:rPr lang="de-DE" sz="2400" dirty="0"/>
              <a:t>der Schulen verschickt und ist </a:t>
            </a:r>
            <a:r>
              <a:rPr lang="de-DE" sz="2400" b="1" dirty="0"/>
              <a:t>online</a:t>
            </a:r>
            <a:r>
              <a:rPr lang="de-DE" sz="2400" dirty="0"/>
              <a:t> über </a:t>
            </a:r>
            <a:r>
              <a:rPr lang="de-DE" sz="2400" b="1" dirty="0">
                <a:hlinkClick r:id="rId3"/>
              </a:rPr>
              <a:t>www.bildungsnetzwerk-hsk.de</a:t>
            </a:r>
            <a:r>
              <a:rPr lang="de-DE" sz="2400" dirty="0"/>
              <a:t> verfügbar</a:t>
            </a:r>
          </a:p>
          <a:p>
            <a:pPr marL="571500" lvl="2"/>
            <a:endParaRPr lang="de-DE" sz="2400" dirty="0"/>
          </a:p>
          <a:p>
            <a:pPr lvl="2" indent="-342900">
              <a:buFont typeface="Wingdings" panose="05000000000000000000" pitchFamily="2" charset="2"/>
              <a:buChar char="Ø"/>
            </a:pPr>
            <a:r>
              <a:rPr lang="de-DE" sz="2400" dirty="0"/>
              <a:t> auch in leichter Sprache abrufbar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8019194-37E2-5D58-780C-55E731DD945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836" y="6249883"/>
            <a:ext cx="5294376" cy="503242"/>
          </a:xfrm>
          <a:prstGeom prst="rect">
            <a:avLst/>
          </a:prstGeom>
        </p:spPr>
      </p:pic>
      <p:pic>
        <p:nvPicPr>
          <p:cNvPr id="7" name="Grafik 6" descr="Ein Bild, das Text, Kleidung, Menschliches Gesicht, Mann enthält.&#10;&#10;KI-generierte Inhalte können fehlerhaft sein.">
            <a:extLst>
              <a:ext uri="{FF2B5EF4-FFF2-40B4-BE49-F238E27FC236}">
                <a16:creationId xmlns:a16="http://schemas.microsoft.com/office/drawing/2014/main" id="{1F20A614-4806-8776-505C-7C30A9E136F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621" y="1075134"/>
            <a:ext cx="3328367" cy="4707732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184D07E9-92D0-BA91-4E24-CA7FD78336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4102" y="3865159"/>
            <a:ext cx="2115277" cy="2115277"/>
          </a:xfrm>
          <a:prstGeom prst="rect">
            <a:avLst/>
          </a:prstGeom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C26C982F-81AC-C868-C23B-826FA18AF3CF}"/>
              </a:ext>
            </a:extLst>
          </p:cNvPr>
          <p:cNvSpPr txBox="1"/>
          <p:nvPr/>
        </p:nvSpPr>
        <p:spPr>
          <a:xfrm>
            <a:off x="6486888" y="5462377"/>
            <a:ext cx="332836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dirty="0">
                <a:hlinkClick r:id="rId7"/>
              </a:rPr>
              <a:t>https://t1p.de/Elternwegweiser</a:t>
            </a:r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402373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3"/>
          <a:srcRect l="11796" t="13372" r="11661"/>
          <a:stretch/>
        </p:blipFill>
        <p:spPr>
          <a:xfrm>
            <a:off x="6809112" y="411962"/>
            <a:ext cx="3860298" cy="5298096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75353" y="2138874"/>
            <a:ext cx="6471496" cy="2560945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400" dirty="0">
                <a:latin typeface="+mn-lt"/>
              </a:rPr>
              <a:t>niederschwelliges </a:t>
            </a:r>
            <a:r>
              <a:rPr lang="de-DE" sz="2400" b="1" dirty="0">
                <a:latin typeface="+mn-lt"/>
              </a:rPr>
              <a:t>Online-Angebot</a:t>
            </a:r>
            <a:r>
              <a:rPr lang="de-DE" sz="2400" dirty="0">
                <a:latin typeface="+mn-lt"/>
              </a:rPr>
              <a:t> für Jugendliche </a:t>
            </a:r>
            <a:r>
              <a:rPr lang="de-DE" sz="2400" b="1" dirty="0">
                <a:latin typeface="+mn-lt"/>
              </a:rPr>
              <a:t>zur beruflichen Orientierung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de-DE" sz="1000" dirty="0">
              <a:latin typeface="+mn-lt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400" dirty="0">
                <a:latin typeface="+mn-lt"/>
              </a:rPr>
              <a:t>ausgehend vom bisherigen oder angestrebten Schulabschluss zeigt der </a:t>
            </a:r>
            <a:r>
              <a:rPr lang="de-DE" sz="2400" b="1" dirty="0">
                <a:latin typeface="+mn-lt"/>
              </a:rPr>
              <a:t>BIWENAV</a:t>
            </a:r>
            <a:r>
              <a:rPr lang="de-DE" sz="2400" dirty="0">
                <a:latin typeface="+mn-lt"/>
              </a:rPr>
              <a:t> alle möglichen Anschlussperspektiven im HSK auf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de-DE" sz="1000" dirty="0">
              <a:latin typeface="+mn-lt"/>
            </a:endParaRPr>
          </a:p>
          <a:p>
            <a:pPr marL="0" indent="0">
              <a:buNone/>
            </a:pPr>
            <a:endParaRPr lang="de-DE" sz="2800" dirty="0">
              <a:latin typeface="+mn-lt"/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6A9AB-1936-45F2-93BE-C7D20BE831E7}" type="slidenum">
              <a:rPr lang="de-DE" smtClean="0"/>
              <a:pPr/>
              <a:t>4</a:t>
            </a:fld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00" y="574925"/>
            <a:ext cx="4739411" cy="1123142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77CCC74D-1A4C-DB28-F4CB-FB57501629B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158" y="6263768"/>
            <a:ext cx="5294376" cy="503242"/>
          </a:xfrm>
          <a:prstGeom prst="rect">
            <a:avLst/>
          </a:prstGeom>
        </p:spPr>
      </p:pic>
      <p:pic>
        <p:nvPicPr>
          <p:cNvPr id="15" name="Grafik 14" descr="Ein Bild, das Text, Schrift, Grafiken, weiß enthält.&#10;&#10;KI-generierte Inhalte können fehlerhaft sein.">
            <a:extLst>
              <a:ext uri="{FF2B5EF4-FFF2-40B4-BE49-F238E27FC236}">
                <a16:creationId xmlns:a16="http://schemas.microsoft.com/office/drawing/2014/main" id="{7B6EC3AD-8141-1A51-86D0-64B2035C367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57" y="4262736"/>
            <a:ext cx="3194681" cy="1584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573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Newsletter Berufsorientierung im HSK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6A9AB-1936-45F2-93BE-C7D20BE831E7}" type="slidenum">
              <a:rPr lang="de-DE" smtClean="0"/>
              <a:pPr/>
              <a:t>5</a:t>
            </a:fld>
            <a:endParaRPr lang="de-DE" dirty="0"/>
          </a:p>
        </p:txBody>
      </p:sp>
      <p:sp>
        <p:nvSpPr>
          <p:cNvPr id="7" name="Rechteck 6"/>
          <p:cNvSpPr/>
          <p:nvPr/>
        </p:nvSpPr>
        <p:spPr>
          <a:xfrm>
            <a:off x="408252" y="1871930"/>
            <a:ext cx="7549885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de-DE" sz="2400" b="1" dirty="0">
                <a:solidFill>
                  <a:srgbClr val="000000"/>
                </a:solidFill>
              </a:rPr>
              <a:t>Newsletter </a:t>
            </a:r>
            <a:r>
              <a:rPr lang="de-DE" sz="2400" b="1" dirty="0"/>
              <a:t>mit aktuellen Themen und Informationen zu Angeboten </a:t>
            </a:r>
            <a:r>
              <a:rPr lang="de-DE" sz="2400" dirty="0"/>
              <a:t>zur beruflichen Orientierung</a:t>
            </a:r>
          </a:p>
          <a:p>
            <a:endParaRPr lang="de-DE" sz="2400" dirty="0"/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de-DE" sz="2400" u="sng" dirty="0">
                <a:solidFill>
                  <a:srgbClr val="000000"/>
                </a:solidFill>
              </a:rPr>
              <a:t>Anmeldung über diesen </a:t>
            </a:r>
            <a:r>
              <a:rPr lang="de-DE" sz="2400" b="1" u="sng" dirty="0">
                <a:solidFill>
                  <a:srgbClr val="000000"/>
                </a:solidFill>
              </a:rPr>
              <a:t>QR-Code</a:t>
            </a:r>
            <a:r>
              <a:rPr lang="de-DE" sz="2400" dirty="0">
                <a:solidFill>
                  <a:srgbClr val="000000"/>
                </a:solidFill>
              </a:rPr>
              <a:t> </a:t>
            </a:r>
          </a:p>
          <a:p>
            <a:endParaRPr lang="de-DE" sz="2400" dirty="0">
              <a:solidFill>
                <a:srgbClr val="000000"/>
              </a:solidFill>
            </a:endParaRP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9682" y="1880253"/>
            <a:ext cx="2461108" cy="2460066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F343217E-F782-41EE-FC44-CCFF0261CB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688" y="6275472"/>
            <a:ext cx="5294376" cy="503242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708A04C2-F5B1-1063-6996-247B1B805468}"/>
              </a:ext>
            </a:extLst>
          </p:cNvPr>
          <p:cNvSpPr txBox="1"/>
          <p:nvPr/>
        </p:nvSpPr>
        <p:spPr>
          <a:xfrm>
            <a:off x="550069" y="4707731"/>
            <a:ext cx="92511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>
                <a:solidFill>
                  <a:srgbClr val="000000"/>
                </a:solidFill>
              </a:rPr>
              <a:t>Weitere Informationen und Möglichkeiten zur Anmeldung finden Sie auch im </a:t>
            </a:r>
            <a:r>
              <a:rPr lang="de-DE" sz="2400" b="1" dirty="0">
                <a:solidFill>
                  <a:srgbClr val="000000"/>
                </a:solidFill>
              </a:rPr>
              <a:t>Elternwegweiser </a:t>
            </a:r>
            <a:r>
              <a:rPr lang="de-DE" sz="2400" dirty="0">
                <a:solidFill>
                  <a:srgbClr val="000000"/>
                </a:solidFill>
              </a:rPr>
              <a:t>oder auf </a:t>
            </a:r>
            <a:r>
              <a:rPr lang="de-DE" sz="2400" b="1" dirty="0">
                <a:solidFill>
                  <a:srgbClr val="000000"/>
                </a:solidFill>
                <a:hlinkClick r:id="rId4"/>
              </a:rPr>
              <a:t>www.bildungsnetzwerk-hsk.de</a:t>
            </a:r>
            <a:endParaRPr lang="de-DE" sz="2400" b="1" dirty="0">
              <a:solidFill>
                <a:srgbClr val="000000"/>
              </a:solidFill>
            </a:endParaRPr>
          </a:p>
          <a:p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1381088108"/>
      </p:ext>
    </p:extLst>
  </p:cSld>
  <p:clrMapOvr>
    <a:masterClrMapping/>
  </p:clrMapOvr>
</p:sld>
</file>

<file path=ppt/theme/theme1.xml><?xml version="1.0" encoding="utf-8"?>
<a:theme xmlns:a="http://schemas.openxmlformats.org/drawingml/2006/main" name="Benutzerdefiniertes Design">
  <a:themeElements>
    <a:clrScheme name="HSK CI 2020 Version 1">
      <a:dk1>
        <a:srgbClr val="333333"/>
      </a:dk1>
      <a:lt1>
        <a:sysClr val="window" lastClr="FFFFFF"/>
      </a:lt1>
      <a:dk2>
        <a:srgbClr val="0A8737"/>
      </a:dk2>
      <a:lt2>
        <a:srgbClr val="E7E6E6"/>
      </a:lt2>
      <a:accent1>
        <a:srgbClr val="479C2B"/>
      </a:accent1>
      <a:accent2>
        <a:srgbClr val="F29F05"/>
      </a:accent2>
      <a:accent3>
        <a:srgbClr val="77787A"/>
      </a:accent3>
      <a:accent4>
        <a:srgbClr val="FFC000"/>
      </a:accent4>
      <a:accent5>
        <a:srgbClr val="4472C4"/>
      </a:accent5>
      <a:accent6>
        <a:srgbClr val="F4B183"/>
      </a:accent6>
      <a:hlink>
        <a:srgbClr val="0563C1"/>
      </a:hlink>
      <a:folHlink>
        <a:srgbClr val="0070C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äsentation1" id="{14C62961-1466-4AD9-8A7B-A7DF3728CB39}" vid="{DA409627-D52A-46BA-85BB-9421CFB927E6}"/>
    </a:ext>
  </a:extLst>
</a:theme>
</file>

<file path=ppt/theme/theme2.xml><?xml version="1.0" encoding="utf-8"?>
<a:theme xmlns:a="http://schemas.openxmlformats.org/drawingml/2006/main" name="1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äsentation1" id="{14C62961-1466-4AD9-8A7B-A7DF3728CB39}" vid="{0D9F8A09-6C2D-4FE3-A29B-88D9C75D3FE4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HSK_Basisvorlage071021-1</Template>
  <TotalTime>0</TotalTime>
  <Words>308</Words>
  <Application>Microsoft Office PowerPoint</Application>
  <PresentationFormat>Breitbild</PresentationFormat>
  <Paragraphs>33</Paragraphs>
  <Slides>5</Slides>
  <Notes>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3</vt:i4>
      </vt:variant>
      <vt:variant>
        <vt:lpstr>Folientitel</vt:lpstr>
      </vt:variant>
      <vt:variant>
        <vt:i4>5</vt:i4>
      </vt:variant>
    </vt:vector>
  </HeadingPairs>
  <TitlesOfParts>
    <vt:vector size="14" baseType="lpstr">
      <vt:lpstr>Arial</vt:lpstr>
      <vt:lpstr>PT Sans 1</vt:lpstr>
      <vt:lpstr>Calibri Light</vt:lpstr>
      <vt:lpstr>Barlow Condensed Semi-Bold</vt:lpstr>
      <vt:lpstr>Calibri</vt:lpstr>
      <vt:lpstr>Wingdings</vt:lpstr>
      <vt:lpstr>Benutzerdefiniertes Design</vt:lpstr>
      <vt:lpstr>1_Benutzerdefiniertes Design</vt:lpstr>
      <vt:lpstr>Office</vt:lpstr>
      <vt:lpstr>Landesinitiative  „Kein Abschluss ohne Anschluss - Übergang Schule-Beruf in NRW“ (KAoA)</vt:lpstr>
      <vt:lpstr>Die Landesinitiative „Kein Abschluss ohne Anschluss“</vt:lpstr>
      <vt:lpstr>Elternwegweiser 2026/ 2027</vt:lpstr>
      <vt:lpstr>PowerPoint-Präsentation</vt:lpstr>
      <vt:lpstr>Newsletter Berufsorientierung im HSK</vt:lpstr>
    </vt:vector>
  </TitlesOfParts>
  <Company>HSK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Ursula Schneider</dc:creator>
  <cp:keywords>Hochsauerlandkreis</cp:keywords>
  <dc:description>Vorlage für PPT des Hochsauerlandkreis</dc:description>
  <cp:lastModifiedBy>Theresa Terfrüchte</cp:lastModifiedBy>
  <cp:revision>265</cp:revision>
  <cp:lastPrinted>2021-11-11T11:19:23Z</cp:lastPrinted>
  <dcterms:created xsi:type="dcterms:W3CDTF">2021-10-22T08:57:55Z</dcterms:created>
  <dcterms:modified xsi:type="dcterms:W3CDTF">2026-09-03T10:22:46Z</dcterms:modified>
</cp:coreProperties>
</file>