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59" r:id="rId5"/>
    <p:sldId id="261" r:id="rId6"/>
    <p:sldId id="262" r:id="rId7"/>
    <p:sldId id="264" r:id="rId8"/>
    <p:sldId id="263" r:id="rId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32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1" autoAdjust="0"/>
    <p:restoredTop sz="94660"/>
  </p:normalViewPr>
  <p:slideViewPr>
    <p:cSldViewPr snapToGrid="0">
      <p:cViewPr varScale="1">
        <p:scale>
          <a:sx n="91" d="100"/>
          <a:sy n="91" d="100"/>
        </p:scale>
        <p:origin x="135"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C9E93BE-3014-DA44-783D-CFD68B8171B1}"/>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B3469A05-E913-D8E3-BD91-FBB6BBF9C1C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B4EFDE5C-D7BA-57EE-CD47-153A1B6BBDA1}"/>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5" name="Fußzeilenplatzhalter 4">
            <a:extLst>
              <a:ext uri="{FF2B5EF4-FFF2-40B4-BE49-F238E27FC236}">
                <a16:creationId xmlns:a16="http://schemas.microsoft.com/office/drawing/2014/main" id="{33C24A13-2D39-EA66-8304-E027F4564EA8}"/>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57581888-A617-12B7-5F29-321AE7D87FBA}"/>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908156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4778F1-0369-E41E-D7AB-34BCE48471CF}"/>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CEE8DE76-694C-409E-6252-E569CD97AAA9}"/>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01AE3C97-6A1F-8D32-5580-0BE266264DD1}"/>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5" name="Fußzeilenplatzhalter 4">
            <a:extLst>
              <a:ext uri="{FF2B5EF4-FFF2-40B4-BE49-F238E27FC236}">
                <a16:creationId xmlns:a16="http://schemas.microsoft.com/office/drawing/2014/main" id="{8DBB3A0A-972F-61A7-7A83-01D2B01E47AB}"/>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461C14F1-F97A-2CF5-0568-166E5C58C889}"/>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17208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BB34D0-C62A-72CD-CFCD-E86D9F3AE349}"/>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23A3A55C-6C7B-4147-0D07-148E5028C77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5B429A3E-6D06-C96C-F5A8-B84C7A7EABC9}"/>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5" name="Fußzeilenplatzhalter 4">
            <a:extLst>
              <a:ext uri="{FF2B5EF4-FFF2-40B4-BE49-F238E27FC236}">
                <a16:creationId xmlns:a16="http://schemas.microsoft.com/office/drawing/2014/main" id="{D7C39B4C-600F-6EDD-EF51-48AD090658C6}"/>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189C5FF1-CE2C-16FD-8992-BCC3852DEDBB}"/>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1574636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9DD3041-5BEF-7A66-98C2-4DA35BA3DAE3}"/>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BD585783-F2BD-2164-099D-02E2B91EFF02}"/>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FD0D6125-BCF1-A81F-11D8-AE08D0E78808}"/>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0CF6D373-53E2-A2A6-430D-D0F476CB61AA}"/>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6" name="Fußzeilenplatzhalter 5">
            <a:extLst>
              <a:ext uri="{FF2B5EF4-FFF2-40B4-BE49-F238E27FC236}">
                <a16:creationId xmlns:a16="http://schemas.microsoft.com/office/drawing/2014/main" id="{D0C33223-D9E2-3B5B-7B1A-F1D590E18FDD}"/>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7C1D7502-F6D9-26DA-1601-B897D9CB0AED}"/>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21779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EBB5EC1-EC2E-A6CA-9F7A-2AE0B17B2F6F}"/>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18664DF0-0E73-D8EA-B13A-A091F74A34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30EF97EF-50CA-01D7-59CB-F14A5DC1F5C0}"/>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E4E1AB20-82EF-57A8-A09C-642E6C0D7A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6464CF7A-1848-CA06-208B-1D5F0F5692D8}"/>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8B2837C2-4824-A1AE-760D-7B89FC5C2424}"/>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8" name="Fußzeilenplatzhalter 7">
            <a:extLst>
              <a:ext uri="{FF2B5EF4-FFF2-40B4-BE49-F238E27FC236}">
                <a16:creationId xmlns:a16="http://schemas.microsoft.com/office/drawing/2014/main" id="{AC87587D-C147-A8B5-DC48-643BBD0146C9}"/>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05A75D8E-3D3E-F529-3920-E379EB20CC31}"/>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1669007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8B7757-9D5A-B530-1702-B2341E6B9D49}"/>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33CC8E74-852A-FE9F-443B-5EF05E1C35B2}"/>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4" name="Fußzeilenplatzhalter 3">
            <a:extLst>
              <a:ext uri="{FF2B5EF4-FFF2-40B4-BE49-F238E27FC236}">
                <a16:creationId xmlns:a16="http://schemas.microsoft.com/office/drawing/2014/main" id="{EA2D1397-B463-EE5C-26F8-21395951BD10}"/>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E8AE9F09-09D6-24DD-30A1-340979C2E059}"/>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2275849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1FE8B8FF-BF70-FD4E-F6DC-E34FBEEB28DB}"/>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3" name="Fußzeilenplatzhalter 2">
            <a:extLst>
              <a:ext uri="{FF2B5EF4-FFF2-40B4-BE49-F238E27FC236}">
                <a16:creationId xmlns:a16="http://schemas.microsoft.com/office/drawing/2014/main" id="{E3E1E627-B977-2772-C2D0-5C72EB1E89E0}"/>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E3514A97-2F30-634C-7DB3-BBF4A4D54210}"/>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3194223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114020-F52C-91F7-90BB-1C5BE6F68D93}"/>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DCFBC67D-37B6-8687-1038-67CD2AE283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679CF4F4-3213-41E3-D384-7620CAD85D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504AF227-BC5E-032F-7EBF-D6A0A57DF7FA}"/>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6" name="Fußzeilenplatzhalter 5">
            <a:extLst>
              <a:ext uri="{FF2B5EF4-FFF2-40B4-BE49-F238E27FC236}">
                <a16:creationId xmlns:a16="http://schemas.microsoft.com/office/drawing/2014/main" id="{BB60EA8D-8EEE-694A-9523-91CAB7EF74B8}"/>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512FE7E2-F381-28AA-E375-222DFE7B2EF0}"/>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439318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876155-3337-38F6-8BE6-407CDF93DA30}"/>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9440DE19-3117-CCB5-E6E8-265191D723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7B2E2650-E075-A603-12D3-6036AA6A36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12B6C2FE-BDB8-F755-DE51-C66F681B07E6}"/>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6" name="Fußzeilenplatzhalter 5">
            <a:extLst>
              <a:ext uri="{FF2B5EF4-FFF2-40B4-BE49-F238E27FC236}">
                <a16:creationId xmlns:a16="http://schemas.microsoft.com/office/drawing/2014/main" id="{ED616253-C8F0-A71B-96A9-8AE5F7158CA7}"/>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1C7BD511-7080-A01E-45B8-3D185E3362C2}"/>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202421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2AC36F7-2BED-BDD4-A79F-3745D2062694}"/>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08BEB49D-3004-7611-917E-FA4300441034}"/>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59ACD7EC-DDCD-F79F-5DC4-0078A4B16363}"/>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5" name="Fußzeilenplatzhalter 4">
            <a:extLst>
              <a:ext uri="{FF2B5EF4-FFF2-40B4-BE49-F238E27FC236}">
                <a16:creationId xmlns:a16="http://schemas.microsoft.com/office/drawing/2014/main" id="{F839A73E-FA03-95A8-6B05-A33F60BD3117}"/>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4D3EA6CB-2BE7-2A53-8BA4-50318D5C88AA}"/>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1096473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4318F5A2-3C6A-CA62-2317-78747DBFEE12}"/>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49FD142C-E600-F4B7-329D-CA0FFA65E270}"/>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DB62A666-58D6-9E95-9551-BE06A93DA333}"/>
              </a:ext>
            </a:extLst>
          </p:cNvPr>
          <p:cNvSpPr>
            <a:spLocks noGrp="1"/>
          </p:cNvSpPr>
          <p:nvPr>
            <p:ph type="dt" sz="half" idx="10"/>
          </p:nvPr>
        </p:nvSpPr>
        <p:spPr/>
        <p:txBody>
          <a:bodyPr/>
          <a:lstStyle/>
          <a:p>
            <a:fld id="{8E8B19EE-2CC8-4580-A5D6-B6B741FA55B9}" type="datetimeFigureOut">
              <a:rPr lang="de-DE" smtClean="0"/>
              <a:t>10.09.2025</a:t>
            </a:fld>
            <a:endParaRPr lang="de-DE"/>
          </a:p>
        </p:txBody>
      </p:sp>
      <p:sp>
        <p:nvSpPr>
          <p:cNvPr id="5" name="Fußzeilenplatzhalter 4">
            <a:extLst>
              <a:ext uri="{FF2B5EF4-FFF2-40B4-BE49-F238E27FC236}">
                <a16:creationId xmlns:a16="http://schemas.microsoft.com/office/drawing/2014/main" id="{72FED237-9559-9B72-33A3-121907FD1E79}"/>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3913A7D1-41CD-CE49-1430-C0DC582A23E7}"/>
              </a:ext>
            </a:extLst>
          </p:cNvPr>
          <p:cNvSpPr>
            <a:spLocks noGrp="1"/>
          </p:cNvSpPr>
          <p:nvPr>
            <p:ph type="sldNum" sz="quarter" idx="12"/>
          </p:nvPr>
        </p:nvSpPr>
        <p:spPr/>
        <p:txBody>
          <a:bodyPr/>
          <a:lstStyle/>
          <a:p>
            <a:fld id="{A2E5D881-9724-468A-A4D2-924B0A4A5FFF}" type="slidenum">
              <a:rPr lang="de-DE" smtClean="0"/>
              <a:t>‹Nr.›</a:t>
            </a:fld>
            <a:endParaRPr lang="de-DE"/>
          </a:p>
        </p:txBody>
      </p:sp>
    </p:spTree>
    <p:extLst>
      <p:ext uri="{BB962C8B-B14F-4D97-AF65-F5344CB8AC3E}">
        <p14:creationId xmlns:p14="http://schemas.microsoft.com/office/powerpoint/2010/main" val="1507003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3000"/>
            <a:extLst>
              <a:ext uri="{BEBA8EAE-BF5A-486C-A8C5-ECC9F3942E4B}">
                <a14:imgProps xmlns:a14="http://schemas.microsoft.com/office/drawing/2010/main">
                  <a14:imgLayer r:embed="rId14">
                    <a14:imgEffect>
                      <a14:brightnessContrast bright="-88000" contrast="-20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63CF2775-4896-3065-E445-946F2183C0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AFE73247-054F-0B7B-BF53-32742CEEAB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E5EC61CB-F15C-9C5E-A976-9C6B5BFB84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E8B19EE-2CC8-4580-A5D6-B6B741FA55B9}" type="datetimeFigureOut">
              <a:rPr lang="de-DE" smtClean="0"/>
              <a:t>10.09.2025</a:t>
            </a:fld>
            <a:endParaRPr lang="de-DE"/>
          </a:p>
        </p:txBody>
      </p:sp>
      <p:sp>
        <p:nvSpPr>
          <p:cNvPr id="5" name="Fußzeilenplatzhalter 4">
            <a:extLst>
              <a:ext uri="{FF2B5EF4-FFF2-40B4-BE49-F238E27FC236}">
                <a16:creationId xmlns:a16="http://schemas.microsoft.com/office/drawing/2014/main" id="{9D50AF1E-233D-4C32-3EC5-DA47AA6C00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de-DE"/>
          </a:p>
        </p:txBody>
      </p:sp>
      <p:sp>
        <p:nvSpPr>
          <p:cNvPr id="6" name="Foliennummernplatzhalter 5">
            <a:extLst>
              <a:ext uri="{FF2B5EF4-FFF2-40B4-BE49-F238E27FC236}">
                <a16:creationId xmlns:a16="http://schemas.microsoft.com/office/drawing/2014/main" id="{41F4BCD1-1CCB-37A4-35CC-ECA0378F309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2E5D881-9724-468A-A4D2-924B0A4A5FFF}" type="slidenum">
              <a:rPr lang="de-DE" smtClean="0"/>
              <a:t>‹Nr.›</a:t>
            </a:fld>
            <a:endParaRPr lang="de-DE"/>
          </a:p>
        </p:txBody>
      </p:sp>
    </p:spTree>
    <p:extLst>
      <p:ext uri="{BB962C8B-B14F-4D97-AF65-F5344CB8AC3E}">
        <p14:creationId xmlns:p14="http://schemas.microsoft.com/office/powerpoint/2010/main" val="19614672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OIN THE COMFORTZONE | Games im Unterricht">
            <a:extLst>
              <a:ext uri="{FF2B5EF4-FFF2-40B4-BE49-F238E27FC236}">
                <a16:creationId xmlns:a16="http://schemas.microsoft.com/office/drawing/2014/main" id="{3BC2FC46-9514-FF36-D5E0-2D10101606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24642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10627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Join the Comfortzone“ – Medien- und Demokratiebildung | Jugendnetz.de">
            <a:extLst>
              <a:ext uri="{FF2B5EF4-FFF2-40B4-BE49-F238E27FC236}">
                <a16:creationId xmlns:a16="http://schemas.microsoft.com/office/drawing/2014/main" id="{7B3F0E58-B482-350E-53C2-C4CEC30A21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3686"/>
          <a:stretch>
            <a:fillRect/>
          </a:stretch>
        </p:blipFill>
        <p:spPr bwMode="auto">
          <a:xfrm>
            <a:off x="387689" y="843165"/>
            <a:ext cx="5178526" cy="5171670"/>
          </a:xfrm>
          <a:prstGeom prst="rect">
            <a:avLst/>
          </a:prstGeom>
          <a:noFill/>
          <a:extLst>
            <a:ext uri="{909E8E84-426E-40DD-AFC4-6F175D3DCCD1}">
              <a14:hiddenFill xmlns:a14="http://schemas.microsoft.com/office/drawing/2010/main">
                <a:solidFill>
                  <a:srgbClr val="FFFFFF"/>
                </a:solidFill>
              </a14:hiddenFill>
            </a:ext>
          </a:extLst>
        </p:spPr>
      </p:pic>
      <p:sp>
        <p:nvSpPr>
          <p:cNvPr id="7" name="Textfeld 6">
            <a:extLst>
              <a:ext uri="{FF2B5EF4-FFF2-40B4-BE49-F238E27FC236}">
                <a16:creationId xmlns:a16="http://schemas.microsoft.com/office/drawing/2014/main" id="{D90E73ED-9EBB-A522-20F4-D2B44A088B4C}"/>
              </a:ext>
            </a:extLst>
          </p:cNvPr>
          <p:cNvSpPr txBox="1"/>
          <p:nvPr/>
        </p:nvSpPr>
        <p:spPr>
          <a:xfrm>
            <a:off x="5983320" y="843165"/>
            <a:ext cx="5820992" cy="5816977"/>
          </a:xfrm>
          <a:prstGeom prst="rect">
            <a:avLst/>
          </a:prstGeom>
          <a:noFill/>
        </p:spPr>
        <p:txBody>
          <a:bodyPr wrap="square" rtlCol="0">
            <a:spAutoFit/>
          </a:bodyPr>
          <a:lstStyle/>
          <a:p>
            <a:pPr algn="ctr"/>
            <a:r>
              <a:rPr lang="de-DE" sz="4400" b="1" u="sng" dirty="0">
                <a:solidFill>
                  <a:schemeClr val="accent1">
                    <a:lumMod val="20000"/>
                    <a:lumOff val="80000"/>
                  </a:schemeClr>
                </a:solidFill>
              </a:rPr>
              <a:t>Äußere Bedingungen</a:t>
            </a:r>
          </a:p>
          <a:p>
            <a:pPr marL="457200" indent="-457200">
              <a:buFont typeface="Arial" panose="020B0604020202020204" pitchFamily="34" charset="0"/>
              <a:buChar char="•"/>
            </a:pPr>
            <a:r>
              <a:rPr lang="de-DE" sz="3600" dirty="0">
                <a:solidFill>
                  <a:schemeClr val="accent1">
                    <a:lumMod val="20000"/>
                    <a:lumOff val="80000"/>
                  </a:schemeClr>
                </a:solidFill>
              </a:rPr>
              <a:t>Kostenloses Browsergame</a:t>
            </a:r>
          </a:p>
          <a:p>
            <a:pPr marL="457200" indent="-457200">
              <a:buFont typeface="Arial" panose="020B0604020202020204" pitchFamily="34" charset="0"/>
              <a:buChar char="•"/>
            </a:pPr>
            <a:r>
              <a:rPr lang="de-DE" sz="3600" dirty="0">
                <a:solidFill>
                  <a:schemeClr val="accent1">
                    <a:lumMod val="20000"/>
                    <a:lumOff val="80000"/>
                  </a:schemeClr>
                </a:solidFill>
              </a:rPr>
              <a:t>Ab Klasse 7</a:t>
            </a:r>
          </a:p>
          <a:p>
            <a:pPr marL="457200" indent="-457200">
              <a:buFont typeface="Arial" panose="020B0604020202020204" pitchFamily="34" charset="0"/>
              <a:buChar char="•"/>
            </a:pPr>
            <a:r>
              <a:rPr lang="de-DE" sz="3600" dirty="0">
                <a:solidFill>
                  <a:schemeClr val="accent1">
                    <a:lumMod val="20000"/>
                    <a:lumOff val="80000"/>
                  </a:schemeClr>
                </a:solidFill>
              </a:rPr>
              <a:t>ca. 40 min </a:t>
            </a:r>
          </a:p>
          <a:p>
            <a:pPr marL="457200" indent="-457200">
              <a:buFont typeface="Arial" panose="020B0604020202020204" pitchFamily="34" charset="0"/>
              <a:buChar char="•"/>
            </a:pPr>
            <a:r>
              <a:rPr lang="de-DE" sz="3600" dirty="0">
                <a:solidFill>
                  <a:schemeClr val="accent1">
                    <a:lumMod val="20000"/>
                    <a:lumOff val="80000"/>
                  </a:schemeClr>
                </a:solidFill>
              </a:rPr>
              <a:t>Grundlegende Kenntnisse zu Rechts- und Unrechtsstaaten</a:t>
            </a:r>
          </a:p>
          <a:p>
            <a:pPr marL="457200" indent="-457200">
              <a:buFont typeface="Arial" panose="020B0604020202020204" pitchFamily="34" charset="0"/>
              <a:buChar char="•"/>
            </a:pPr>
            <a:endParaRPr lang="de-DE" sz="3600" dirty="0"/>
          </a:p>
          <a:p>
            <a:endParaRPr lang="de-DE" sz="2000" dirty="0"/>
          </a:p>
          <a:p>
            <a:endParaRPr lang="de-DE" sz="2000" dirty="0"/>
          </a:p>
        </p:txBody>
      </p:sp>
    </p:spTree>
    <p:extLst>
      <p:ext uri="{BB962C8B-B14F-4D97-AF65-F5344CB8AC3E}">
        <p14:creationId xmlns:p14="http://schemas.microsoft.com/office/powerpoint/2010/main" val="15721937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22C0CEC-10AF-C319-EFF0-C70DE968B256}"/>
              </a:ext>
            </a:extLst>
          </p:cNvPr>
          <p:cNvSpPr>
            <a:spLocks noGrp="1"/>
          </p:cNvSpPr>
          <p:nvPr>
            <p:ph type="title"/>
          </p:nvPr>
        </p:nvSpPr>
        <p:spPr/>
        <p:txBody>
          <a:bodyPr/>
          <a:lstStyle/>
          <a:p>
            <a:endParaRPr lang="de-DE"/>
          </a:p>
        </p:txBody>
      </p:sp>
      <p:sp>
        <p:nvSpPr>
          <p:cNvPr id="3" name="Inhaltsplatzhalter 2">
            <a:extLst>
              <a:ext uri="{FF2B5EF4-FFF2-40B4-BE49-F238E27FC236}">
                <a16:creationId xmlns:a16="http://schemas.microsoft.com/office/drawing/2014/main" id="{C485CA03-28E3-C8AC-7ADB-00560ED4C64F}"/>
              </a:ext>
            </a:extLst>
          </p:cNvPr>
          <p:cNvSpPr>
            <a:spLocks noGrp="1"/>
          </p:cNvSpPr>
          <p:nvPr>
            <p:ph idx="1"/>
          </p:nvPr>
        </p:nvSpPr>
        <p:spPr/>
        <p:txBody>
          <a:bodyPr/>
          <a:lstStyle/>
          <a:p>
            <a:endParaRPr lang="de-DE"/>
          </a:p>
        </p:txBody>
      </p:sp>
      <p:pic>
        <p:nvPicPr>
          <p:cNvPr id="3074" name="Picture 2" descr="Links ist eine Zeichnung von Kira, rechts erfahren wir über eine Sprechblase, dass sie auf einem Poetry Slam ein Gedicht vorgetragen hat, unten hat Khan die Wahl, auf ihre neuen Freunde oder das Gedicht einzugehen.">
            <a:extLst>
              <a:ext uri="{FF2B5EF4-FFF2-40B4-BE49-F238E27FC236}">
                <a16:creationId xmlns:a16="http://schemas.microsoft.com/office/drawing/2014/main" id="{3B97E7B3-5EFF-3401-EC15-89F71DB547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67"/>
            <a:ext cx="12191999" cy="6868733"/>
          </a:xfrm>
          <a:prstGeom prst="rect">
            <a:avLst/>
          </a:prstGeom>
          <a:noFill/>
          <a:extLst>
            <a:ext uri="{909E8E84-426E-40DD-AFC4-6F175D3DCCD1}">
              <a14:hiddenFill xmlns:a14="http://schemas.microsoft.com/office/drawing/2010/main">
                <a:solidFill>
                  <a:srgbClr val="FFFFFF"/>
                </a:solidFill>
              </a14:hiddenFill>
            </a:ext>
          </a:extLst>
        </p:spPr>
      </p:pic>
      <p:sp>
        <p:nvSpPr>
          <p:cNvPr id="4" name="Textfeld 3">
            <a:extLst>
              <a:ext uri="{FF2B5EF4-FFF2-40B4-BE49-F238E27FC236}">
                <a16:creationId xmlns:a16="http://schemas.microsoft.com/office/drawing/2014/main" id="{49198EA9-88A3-79BA-6254-29B1A08AA530}"/>
              </a:ext>
            </a:extLst>
          </p:cNvPr>
          <p:cNvSpPr txBox="1"/>
          <p:nvPr/>
        </p:nvSpPr>
        <p:spPr>
          <a:xfrm>
            <a:off x="7866993" y="365124"/>
            <a:ext cx="3757448" cy="3046988"/>
          </a:xfrm>
          <a:prstGeom prst="rect">
            <a:avLst/>
          </a:prstGeom>
          <a:solidFill>
            <a:srgbClr val="323232"/>
          </a:solidFill>
        </p:spPr>
        <p:txBody>
          <a:bodyPr wrap="square" rtlCol="0">
            <a:spAutoFit/>
          </a:bodyPr>
          <a:lstStyle/>
          <a:p>
            <a:pPr marL="457200" indent="-457200">
              <a:buFont typeface="Arial" panose="020B0604020202020204" pitchFamily="34" charset="0"/>
              <a:buChar char="•"/>
            </a:pPr>
            <a:r>
              <a:rPr lang="de-DE" sz="3200" dirty="0">
                <a:solidFill>
                  <a:schemeClr val="accent1">
                    <a:lumMod val="20000"/>
                    <a:lumOff val="80000"/>
                  </a:schemeClr>
                </a:solidFill>
              </a:rPr>
              <a:t>Mischung aus </a:t>
            </a:r>
            <a:r>
              <a:rPr lang="de-DE" sz="3200" dirty="0" err="1">
                <a:solidFill>
                  <a:schemeClr val="accent1">
                    <a:lumMod val="20000"/>
                    <a:lumOff val="80000"/>
                  </a:schemeClr>
                </a:solidFill>
              </a:rPr>
              <a:t>Textadventure</a:t>
            </a:r>
            <a:r>
              <a:rPr lang="de-DE" sz="3200" dirty="0">
                <a:solidFill>
                  <a:schemeClr val="accent1">
                    <a:lumMod val="20000"/>
                    <a:lumOff val="80000"/>
                  </a:schemeClr>
                </a:solidFill>
              </a:rPr>
              <a:t> und Visual </a:t>
            </a:r>
            <a:r>
              <a:rPr lang="de-DE" sz="3200" dirty="0" err="1">
                <a:solidFill>
                  <a:schemeClr val="accent1">
                    <a:lumMod val="20000"/>
                    <a:lumOff val="80000"/>
                  </a:schemeClr>
                </a:solidFill>
              </a:rPr>
              <a:t>novel</a:t>
            </a:r>
            <a:endParaRPr lang="de-DE" sz="3200" dirty="0">
              <a:solidFill>
                <a:schemeClr val="accent1">
                  <a:lumMod val="20000"/>
                  <a:lumOff val="80000"/>
                </a:schemeClr>
              </a:solidFill>
            </a:endParaRPr>
          </a:p>
          <a:p>
            <a:pPr marL="457200" indent="-457200">
              <a:buFont typeface="Arial" panose="020B0604020202020204" pitchFamily="34" charset="0"/>
              <a:buChar char="•"/>
            </a:pPr>
            <a:r>
              <a:rPr lang="de-DE" sz="3200" dirty="0">
                <a:solidFill>
                  <a:schemeClr val="accent1">
                    <a:lumMod val="20000"/>
                    <a:lumOff val="80000"/>
                  </a:schemeClr>
                </a:solidFill>
              </a:rPr>
              <a:t>Entscheidungen im Zentrum des Gameplays</a:t>
            </a:r>
            <a:endParaRPr lang="de-DE" sz="3200" dirty="0"/>
          </a:p>
        </p:txBody>
      </p:sp>
    </p:spTree>
    <p:extLst>
      <p:ext uri="{BB962C8B-B14F-4D97-AF65-F5344CB8AC3E}">
        <p14:creationId xmlns:p14="http://schemas.microsoft.com/office/powerpoint/2010/main" val="1693908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Khan steht im Fernsehstudio und liest die Nachrichten vor: „Bei den Olympischen Spielen in Helsinki hat sich unsere Staatsathletin Miriam Petz beim Hammerwerfen die Goldmedaille erkämpft.“">
            <a:extLst>
              <a:ext uri="{FF2B5EF4-FFF2-40B4-BE49-F238E27FC236}">
                <a16:creationId xmlns:a16="http://schemas.microsoft.com/office/drawing/2014/main" id="{EE04925C-8BC9-46F5-952D-99A2D44681F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4736" b="17737"/>
          <a:stretch>
            <a:fillRect/>
          </a:stretch>
        </p:blipFill>
        <p:spPr bwMode="auto">
          <a:xfrm>
            <a:off x="0" y="744465"/>
            <a:ext cx="5247410" cy="5369069"/>
          </a:xfrm>
          <a:prstGeom prst="rect">
            <a:avLst/>
          </a:prstGeom>
          <a:noFill/>
          <a:extLst>
            <a:ext uri="{909E8E84-426E-40DD-AFC4-6F175D3DCCD1}">
              <a14:hiddenFill xmlns:a14="http://schemas.microsoft.com/office/drawing/2010/main">
                <a:solidFill>
                  <a:srgbClr val="FFFFFF"/>
                </a:solidFill>
              </a14:hiddenFill>
            </a:ext>
          </a:extLst>
        </p:spPr>
      </p:pic>
      <p:sp>
        <p:nvSpPr>
          <p:cNvPr id="6" name="Textfeld 5">
            <a:extLst>
              <a:ext uri="{FF2B5EF4-FFF2-40B4-BE49-F238E27FC236}">
                <a16:creationId xmlns:a16="http://schemas.microsoft.com/office/drawing/2014/main" id="{96167C98-4A59-830C-7307-A54663B5E7AF}"/>
              </a:ext>
            </a:extLst>
          </p:cNvPr>
          <p:cNvSpPr txBox="1"/>
          <p:nvPr/>
        </p:nvSpPr>
        <p:spPr>
          <a:xfrm>
            <a:off x="5822334" y="744465"/>
            <a:ext cx="5820992" cy="6924973"/>
          </a:xfrm>
          <a:prstGeom prst="rect">
            <a:avLst/>
          </a:prstGeom>
          <a:noFill/>
        </p:spPr>
        <p:txBody>
          <a:bodyPr wrap="square" rtlCol="0">
            <a:spAutoFit/>
          </a:bodyPr>
          <a:lstStyle/>
          <a:p>
            <a:pPr algn="ctr"/>
            <a:r>
              <a:rPr lang="de-DE" sz="4400" b="1" u="sng" dirty="0">
                <a:solidFill>
                  <a:schemeClr val="accent1">
                    <a:lumMod val="20000"/>
                    <a:lumOff val="80000"/>
                  </a:schemeClr>
                </a:solidFill>
              </a:rPr>
              <a:t>Kurzbeschreibung</a:t>
            </a:r>
          </a:p>
          <a:p>
            <a:pPr marL="457200" indent="-457200">
              <a:buFont typeface="Arial" panose="020B0604020202020204" pitchFamily="34" charset="0"/>
              <a:buChar char="•"/>
            </a:pPr>
            <a:r>
              <a:rPr lang="de-DE" sz="3600" dirty="0">
                <a:solidFill>
                  <a:schemeClr val="accent1">
                    <a:lumMod val="20000"/>
                    <a:lumOff val="80000"/>
                  </a:schemeClr>
                </a:solidFill>
              </a:rPr>
              <a:t>Fiktive Diktatur</a:t>
            </a:r>
          </a:p>
          <a:p>
            <a:pPr marL="457200" indent="-457200">
              <a:buFont typeface="Arial" panose="020B0604020202020204" pitchFamily="34" charset="0"/>
              <a:buChar char="•"/>
            </a:pPr>
            <a:r>
              <a:rPr lang="de-DE" sz="3600" dirty="0">
                <a:solidFill>
                  <a:schemeClr val="accent1">
                    <a:lumMod val="20000"/>
                    <a:lumOff val="80000"/>
                  </a:schemeClr>
                </a:solidFill>
              </a:rPr>
              <a:t>Sozialpunktesystem</a:t>
            </a:r>
          </a:p>
          <a:p>
            <a:pPr marL="457200" indent="-457200">
              <a:buFont typeface="Arial" panose="020B0604020202020204" pitchFamily="34" charset="0"/>
              <a:buChar char="•"/>
            </a:pPr>
            <a:r>
              <a:rPr lang="de-DE" sz="3600" dirty="0">
                <a:solidFill>
                  <a:schemeClr val="accent1">
                    <a:lumMod val="20000"/>
                    <a:lumOff val="80000"/>
                  </a:schemeClr>
                </a:solidFill>
              </a:rPr>
              <a:t>Wir sind </a:t>
            </a:r>
            <a:r>
              <a:rPr lang="de-DE" sz="3600" b="1" dirty="0">
                <a:solidFill>
                  <a:schemeClr val="accent1">
                    <a:lumMod val="20000"/>
                    <a:lumOff val="80000"/>
                  </a:schemeClr>
                </a:solidFill>
              </a:rPr>
              <a:t>Nachrichtensprecher Khan</a:t>
            </a:r>
          </a:p>
          <a:p>
            <a:pPr marL="457200" indent="-457200">
              <a:buFont typeface="Arial" panose="020B0604020202020204" pitchFamily="34" charset="0"/>
              <a:buChar char="•"/>
            </a:pPr>
            <a:r>
              <a:rPr lang="de-DE" sz="3600" dirty="0">
                <a:solidFill>
                  <a:schemeClr val="accent1">
                    <a:lumMod val="20000"/>
                    <a:lumOff val="80000"/>
                  </a:schemeClr>
                </a:solidFill>
              </a:rPr>
              <a:t>Kleine Schwester Kira – nicht der größte Fan des Systems … </a:t>
            </a:r>
          </a:p>
          <a:p>
            <a:pPr marL="457200" indent="-457200">
              <a:buFont typeface="Arial" panose="020B0604020202020204" pitchFamily="34" charset="0"/>
              <a:buChar char="•"/>
            </a:pPr>
            <a:endParaRPr lang="de-DE" sz="3600" b="1" dirty="0">
              <a:solidFill>
                <a:schemeClr val="accent1">
                  <a:lumMod val="20000"/>
                  <a:lumOff val="80000"/>
                </a:schemeClr>
              </a:solidFill>
            </a:endParaRPr>
          </a:p>
          <a:p>
            <a:pPr marL="457200" indent="-457200">
              <a:buFont typeface="Arial" panose="020B0604020202020204" pitchFamily="34" charset="0"/>
              <a:buChar char="•"/>
            </a:pPr>
            <a:endParaRPr lang="de-DE" sz="3600" dirty="0"/>
          </a:p>
          <a:p>
            <a:endParaRPr lang="de-DE" sz="2000" dirty="0"/>
          </a:p>
          <a:p>
            <a:endParaRPr lang="de-DE" sz="2000" dirty="0"/>
          </a:p>
        </p:txBody>
      </p:sp>
    </p:spTree>
    <p:extLst>
      <p:ext uri="{BB962C8B-B14F-4D97-AF65-F5344CB8AC3E}">
        <p14:creationId xmlns:p14="http://schemas.microsoft.com/office/powerpoint/2010/main" val="3208771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69644A2-70B7-EF54-5EF5-20C6A19DD4B8}"/>
              </a:ext>
            </a:extLst>
          </p:cNvPr>
          <p:cNvSpPr>
            <a:spLocks noGrp="1"/>
          </p:cNvSpPr>
          <p:nvPr>
            <p:ph type="title"/>
          </p:nvPr>
        </p:nvSpPr>
        <p:spPr/>
        <p:txBody>
          <a:bodyPr>
            <a:normAutofit/>
          </a:bodyPr>
          <a:lstStyle/>
          <a:p>
            <a:pPr marL="457200" indent="-457200"/>
            <a:r>
              <a:rPr lang="de-DE" sz="6600" dirty="0">
                <a:solidFill>
                  <a:schemeClr val="accent1">
                    <a:lumMod val="20000"/>
                    <a:lumOff val="80000"/>
                  </a:schemeClr>
                </a:solidFill>
              </a:rPr>
              <a:t>Anspielen</a:t>
            </a:r>
            <a:endParaRPr lang="de-DE" sz="6600" dirty="0"/>
          </a:p>
        </p:txBody>
      </p:sp>
      <p:pic>
        <p:nvPicPr>
          <p:cNvPr id="12" name="Grafik 11" descr="Ein Bild, das Muster, Screenshot, Quadrat, Symmetrie enthält.&#10;&#10;KI-generierte Inhalte können fehlerhaft sein.">
            <a:extLst>
              <a:ext uri="{FF2B5EF4-FFF2-40B4-BE49-F238E27FC236}">
                <a16:creationId xmlns:a16="http://schemas.microsoft.com/office/drawing/2014/main" id="{AB7CB254-EB13-2C03-992F-F04241ACEF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9824" y="0"/>
            <a:ext cx="6858000" cy="6858000"/>
          </a:xfrm>
          <a:prstGeom prst="rect">
            <a:avLst/>
          </a:prstGeom>
        </p:spPr>
      </p:pic>
      <p:sp>
        <p:nvSpPr>
          <p:cNvPr id="15" name="Titel 1">
            <a:extLst>
              <a:ext uri="{FF2B5EF4-FFF2-40B4-BE49-F238E27FC236}">
                <a16:creationId xmlns:a16="http://schemas.microsoft.com/office/drawing/2014/main" id="{74D75C1C-049C-EFDD-3C55-AEB715C519BF}"/>
              </a:ext>
            </a:extLst>
          </p:cNvPr>
          <p:cNvSpPr txBox="1">
            <a:spLocks/>
          </p:cNvSpPr>
          <p:nvPr/>
        </p:nvSpPr>
        <p:spPr>
          <a:xfrm>
            <a:off x="637453" y="2285999"/>
            <a:ext cx="389671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ctr"/>
            <a:r>
              <a:rPr lang="de-DE" sz="6000" dirty="0">
                <a:solidFill>
                  <a:schemeClr val="accent1">
                    <a:lumMod val="20000"/>
                    <a:lumOff val="80000"/>
                  </a:schemeClr>
                </a:solidFill>
              </a:rPr>
              <a:t>Bis ca.</a:t>
            </a:r>
          </a:p>
          <a:p>
            <a:pPr marL="457200" indent="-457200" algn="ctr"/>
            <a:r>
              <a:rPr lang="de-DE" sz="6000" dirty="0">
                <a:solidFill>
                  <a:schemeClr val="accent1">
                    <a:lumMod val="20000"/>
                    <a:lumOff val="80000"/>
                  </a:schemeClr>
                </a:solidFill>
              </a:rPr>
              <a:t>14:00 Uhr</a:t>
            </a:r>
            <a:endParaRPr lang="de-DE" sz="6000" dirty="0"/>
          </a:p>
        </p:txBody>
      </p:sp>
    </p:spTree>
    <p:extLst>
      <p:ext uri="{BB962C8B-B14F-4D97-AF65-F5344CB8AC3E}">
        <p14:creationId xmlns:p14="http://schemas.microsoft.com/office/powerpoint/2010/main" val="1826311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96E1E83-954B-EE30-92CB-9279FC29DDBA}"/>
              </a:ext>
            </a:extLst>
          </p:cNvPr>
          <p:cNvSpPr>
            <a:spLocks noGrp="1"/>
          </p:cNvSpPr>
          <p:nvPr>
            <p:ph type="title"/>
          </p:nvPr>
        </p:nvSpPr>
        <p:spPr/>
        <p:txBody>
          <a:bodyPr>
            <a:normAutofit/>
          </a:bodyPr>
          <a:lstStyle/>
          <a:p>
            <a:r>
              <a:rPr lang="de-DE" sz="6000" dirty="0">
                <a:solidFill>
                  <a:schemeClr val="accent1">
                    <a:lumMod val="20000"/>
                    <a:lumOff val="80000"/>
                  </a:schemeClr>
                </a:solidFill>
              </a:rPr>
              <a:t>Reflexion</a:t>
            </a:r>
            <a:endParaRPr lang="de-DE" sz="6000" dirty="0"/>
          </a:p>
        </p:txBody>
      </p:sp>
      <p:sp>
        <p:nvSpPr>
          <p:cNvPr id="3" name="Inhaltsplatzhalter 2">
            <a:extLst>
              <a:ext uri="{FF2B5EF4-FFF2-40B4-BE49-F238E27FC236}">
                <a16:creationId xmlns:a16="http://schemas.microsoft.com/office/drawing/2014/main" id="{9782B0BE-43EC-AD4B-5187-E22B4EEFA00C}"/>
              </a:ext>
            </a:extLst>
          </p:cNvPr>
          <p:cNvSpPr>
            <a:spLocks noGrp="1"/>
          </p:cNvSpPr>
          <p:nvPr>
            <p:ph idx="1"/>
          </p:nvPr>
        </p:nvSpPr>
        <p:spPr/>
        <p:txBody>
          <a:bodyPr>
            <a:normAutofit/>
          </a:bodyPr>
          <a:lstStyle/>
          <a:p>
            <a:pPr marL="457200" indent="-457200"/>
            <a:r>
              <a:rPr lang="de-DE" sz="5400" dirty="0">
                <a:solidFill>
                  <a:schemeClr val="accent1">
                    <a:lumMod val="20000"/>
                    <a:lumOff val="80000"/>
                  </a:schemeClr>
                </a:solidFill>
              </a:rPr>
              <a:t>Wie sind eure Eindrücke?</a:t>
            </a:r>
          </a:p>
          <a:p>
            <a:pPr marL="457200" indent="-457200"/>
            <a:r>
              <a:rPr lang="de-DE" sz="5400" dirty="0">
                <a:solidFill>
                  <a:schemeClr val="accent1">
                    <a:lumMod val="20000"/>
                    <a:lumOff val="80000"/>
                  </a:schemeClr>
                </a:solidFill>
              </a:rPr>
              <a:t>Seid ihr auf Schwierigkeiten getroffen?</a:t>
            </a:r>
          </a:p>
          <a:p>
            <a:pPr marL="457200" indent="-457200"/>
            <a:r>
              <a:rPr lang="de-DE" sz="5400" dirty="0">
                <a:solidFill>
                  <a:schemeClr val="accent1">
                    <a:lumMod val="20000"/>
                    <a:lumOff val="80000"/>
                  </a:schemeClr>
                </a:solidFill>
              </a:rPr>
              <a:t>Seht ihr Potentiale für den Unterricht?</a:t>
            </a:r>
          </a:p>
        </p:txBody>
      </p:sp>
    </p:spTree>
    <p:extLst>
      <p:ext uri="{BB962C8B-B14F-4D97-AF65-F5344CB8AC3E}">
        <p14:creationId xmlns:p14="http://schemas.microsoft.com/office/powerpoint/2010/main" val="18655805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B2CEF-5BA5-DEC3-6CAB-7354AE795FD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CE68353-426D-F488-7245-56C679F6BB2E}"/>
              </a:ext>
            </a:extLst>
          </p:cNvPr>
          <p:cNvSpPr>
            <a:spLocks noGrp="1"/>
          </p:cNvSpPr>
          <p:nvPr>
            <p:ph type="title"/>
          </p:nvPr>
        </p:nvSpPr>
        <p:spPr/>
        <p:txBody>
          <a:bodyPr>
            <a:normAutofit/>
          </a:bodyPr>
          <a:lstStyle/>
          <a:p>
            <a:r>
              <a:rPr lang="de-DE" sz="6000" dirty="0">
                <a:solidFill>
                  <a:schemeClr val="accent1">
                    <a:lumMod val="20000"/>
                    <a:lumOff val="80000"/>
                  </a:schemeClr>
                </a:solidFill>
              </a:rPr>
              <a:t>Wie geht es weiter?</a:t>
            </a:r>
            <a:endParaRPr lang="de-DE" sz="6000" dirty="0"/>
          </a:p>
        </p:txBody>
      </p:sp>
      <p:sp>
        <p:nvSpPr>
          <p:cNvPr id="3" name="Inhaltsplatzhalter 2">
            <a:extLst>
              <a:ext uri="{FF2B5EF4-FFF2-40B4-BE49-F238E27FC236}">
                <a16:creationId xmlns:a16="http://schemas.microsoft.com/office/drawing/2014/main" id="{E461A9D2-2C1B-B920-580D-FD857DBADDE6}"/>
              </a:ext>
            </a:extLst>
          </p:cNvPr>
          <p:cNvSpPr>
            <a:spLocks noGrp="1"/>
          </p:cNvSpPr>
          <p:nvPr>
            <p:ph idx="1"/>
          </p:nvPr>
        </p:nvSpPr>
        <p:spPr>
          <a:xfrm>
            <a:off x="6230532" y="1825625"/>
            <a:ext cx="5123267" cy="4351338"/>
          </a:xfrm>
        </p:spPr>
        <p:txBody>
          <a:bodyPr>
            <a:normAutofit/>
          </a:bodyPr>
          <a:lstStyle/>
          <a:p>
            <a:pPr marL="0" indent="0">
              <a:buNone/>
            </a:pPr>
            <a:r>
              <a:rPr lang="de-DE" sz="3600" dirty="0">
                <a:solidFill>
                  <a:schemeClr val="accent1">
                    <a:lumMod val="20000"/>
                    <a:lumOff val="80000"/>
                  </a:schemeClr>
                </a:solidFill>
              </a:rPr>
              <a:t>Teilnahme am Projekt „Schule mit Games gestalten NRW“ </a:t>
            </a:r>
          </a:p>
        </p:txBody>
      </p:sp>
      <p:sp>
        <p:nvSpPr>
          <p:cNvPr id="6" name="Inhaltsplatzhalter 2">
            <a:extLst>
              <a:ext uri="{FF2B5EF4-FFF2-40B4-BE49-F238E27FC236}">
                <a16:creationId xmlns:a16="http://schemas.microsoft.com/office/drawing/2014/main" id="{F59A2CF2-BB53-48F5-19C4-638019441E8B}"/>
              </a:ext>
            </a:extLst>
          </p:cNvPr>
          <p:cNvSpPr txBox="1">
            <a:spLocks/>
          </p:cNvSpPr>
          <p:nvPr/>
        </p:nvSpPr>
        <p:spPr>
          <a:xfrm>
            <a:off x="978512" y="1825625"/>
            <a:ext cx="4419601" cy="32824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de-DE" sz="3600" dirty="0">
                <a:solidFill>
                  <a:schemeClr val="accent1">
                    <a:lumMod val="20000"/>
                    <a:lumOff val="80000"/>
                  </a:schemeClr>
                </a:solidFill>
              </a:rPr>
              <a:t>Einsatz im Unterricht</a:t>
            </a:r>
          </a:p>
        </p:txBody>
      </p:sp>
      <p:pic>
        <p:nvPicPr>
          <p:cNvPr id="8" name="Grafik 7" descr="Ein Bild, das Muster, Symmetrie, Quadrat, Kunst enthält.&#10;&#10;KI-generierte Inhalte können fehlerhaft sein.">
            <a:extLst>
              <a:ext uri="{FF2B5EF4-FFF2-40B4-BE49-F238E27FC236}">
                <a16:creationId xmlns:a16="http://schemas.microsoft.com/office/drawing/2014/main" id="{13165D63-338B-EFA4-826A-207425B9C8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3872" y="3580349"/>
            <a:ext cx="2838318" cy="2838318"/>
          </a:xfrm>
          <a:prstGeom prst="rect">
            <a:avLst/>
          </a:prstGeom>
        </p:spPr>
      </p:pic>
      <p:pic>
        <p:nvPicPr>
          <p:cNvPr id="10" name="Grafik 9" descr="Ein Bild, das Muster, Symmetrie, Quadrat, Kunst enthält.&#10;&#10;KI-generierte Inhalte können fehlerhaft sein.">
            <a:extLst>
              <a:ext uri="{FF2B5EF4-FFF2-40B4-BE49-F238E27FC236}">
                <a16:creationId xmlns:a16="http://schemas.microsoft.com/office/drawing/2014/main" id="{927C2A2E-EECE-3C4E-1B7B-318568F44A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0605" y="3580349"/>
            <a:ext cx="2838318" cy="2838318"/>
          </a:xfrm>
          <a:prstGeom prst="rect">
            <a:avLst/>
          </a:prstGeom>
        </p:spPr>
      </p:pic>
    </p:spTree>
    <p:extLst>
      <p:ext uri="{BB962C8B-B14F-4D97-AF65-F5344CB8AC3E}">
        <p14:creationId xmlns:p14="http://schemas.microsoft.com/office/powerpoint/2010/main" val="2154663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JOIN THE COMFORTZONE | Games im Unterricht">
            <a:extLst>
              <a:ext uri="{FF2B5EF4-FFF2-40B4-BE49-F238E27FC236}">
                <a16:creationId xmlns:a16="http://schemas.microsoft.com/office/drawing/2014/main" id="{A09C90C4-3434-3058-D533-A23392EE7D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24642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1921169"/>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90</Words>
  <Application>Microsoft Office PowerPoint</Application>
  <PresentationFormat>Breitbild</PresentationFormat>
  <Paragraphs>25</Paragraphs>
  <Slides>8</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8</vt:i4>
      </vt:variant>
    </vt:vector>
  </HeadingPairs>
  <TitlesOfParts>
    <vt:vector size="12" baseType="lpstr">
      <vt:lpstr>Aptos</vt:lpstr>
      <vt:lpstr>Aptos Display</vt:lpstr>
      <vt:lpstr>Arial</vt:lpstr>
      <vt:lpstr>Office</vt:lpstr>
      <vt:lpstr>PowerPoint-Präsentation</vt:lpstr>
      <vt:lpstr>PowerPoint-Präsentation</vt:lpstr>
      <vt:lpstr>PowerPoint-Präsentation</vt:lpstr>
      <vt:lpstr>PowerPoint-Präsentation</vt:lpstr>
      <vt:lpstr>Anspielen</vt:lpstr>
      <vt:lpstr>Reflexion</vt:lpstr>
      <vt:lpstr>Wie geht es weiter?</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 Schubert</dc:creator>
  <cp:lastModifiedBy>P Schubert</cp:lastModifiedBy>
  <cp:revision>4</cp:revision>
  <dcterms:created xsi:type="dcterms:W3CDTF">2025-09-06T13:04:04Z</dcterms:created>
  <dcterms:modified xsi:type="dcterms:W3CDTF">2025-09-11T05:26:16Z</dcterms:modified>
</cp:coreProperties>
</file>