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</p:sldMasterIdLst>
  <p:notesMasterIdLst>
    <p:notesMasterId r:id="rId11"/>
  </p:notesMasterIdLst>
  <p:sldIdLst>
    <p:sldId id="258" r:id="rId3"/>
    <p:sldId id="261" r:id="rId4"/>
    <p:sldId id="263" r:id="rId5"/>
    <p:sldId id="262" r:id="rId6"/>
    <p:sldId id="269" r:id="rId7"/>
    <p:sldId id="270" r:id="rId8"/>
    <p:sldId id="268" r:id="rId9"/>
    <p:sldId id="265" r:id="rId10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1pPr>
    <a:lvl2pPr marL="6095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2pPr>
    <a:lvl3pPr marL="12191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3pPr>
    <a:lvl4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4pPr>
    <a:lvl5pPr marL="24383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F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ADB9D7B-1890-4FD7-BC86-8CB5CEEDD7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137587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-52" charset="-128"/>
        <a:cs typeface="Geneva" pitchFamily="-52" charset="-128"/>
      </a:defRPr>
    </a:lvl1pPr>
    <a:lvl2pPr marL="60958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2pPr>
    <a:lvl3pPr marL="121917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3pPr>
    <a:lvl4pPr marL="1828754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4pPr>
    <a:lvl5pPr marL="24383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50F3D16-83E7-40D5-9A5E-89DC88271450}" type="slidenum">
              <a:rPr lang="de-DE" altLang="de-DE" smtClean="0"/>
              <a:pPr eaLnBrk="1" hangingPunct="1">
                <a:spcBef>
                  <a:spcPct val="0"/>
                </a:spcBef>
              </a:pPr>
              <a:t>1</a:t>
            </a:fld>
            <a:endParaRPr lang="de-DE" altLang="de-DE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itchFamily="34" charset="0"/>
              <a:ea typeface="Geneva" pitchFamily="-112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1124745"/>
            <a:ext cx="10363200" cy="14700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11424" y="2672916"/>
            <a:ext cx="8534400" cy="1752600"/>
          </a:xfrm>
        </p:spPr>
        <p:txBody>
          <a:bodyPr/>
          <a:lstStyle>
            <a:lvl1pPr marL="0" indent="0" algn="l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2E10B-88F3-4426-A2D2-ECC17CC1CFF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81290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9CC66-9F40-439B-BB98-F522312BFD7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1992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5333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5D2B-56A6-4866-B9A6-89C4CEA2A1F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542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380238" y="2060576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88B3-8A96-46DF-BB3A-26CC192FB7C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119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534BF-9624-4331-8CB5-EB302FC0F3F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6626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8186-900E-4848-A3C3-D341F5ED658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879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08AD-2E7D-4B61-B604-38C8870A6E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5969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Sch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96752"/>
            <a:ext cx="12192000" cy="2411636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6372708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0499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ganzsei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60463"/>
            <a:ext cx="12192000" cy="5697537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5770440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322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9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8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235546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7375" y="944563"/>
            <a:ext cx="1075266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Titelmasterformat durch Klicken bearbeiten</a:t>
            </a:r>
            <a:br>
              <a:rPr lang="de-DE" altLang="de-DE" dirty="0"/>
            </a:br>
            <a:endParaRPr lang="de-DE" altLang="de-DE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7388" y="1871664"/>
            <a:ext cx="1075266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99456" y="6453336"/>
            <a:ext cx="5568949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7388" y="6453188"/>
            <a:ext cx="38523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fld id="{A315048F-1CC2-438A-B455-6D7B9D15DF84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Char char="•"/>
        <a:defRPr sz="2667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2267">
          <a:solidFill>
            <a:schemeClr val="tx1"/>
          </a:solidFill>
          <a:latin typeface="+mn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219" userDrawn="1">
          <p15:clr>
            <a:srgbClr val="F26B43"/>
          </p15:clr>
        </p15:guide>
        <p15:guide id="3" orient="horz" pos="595" userDrawn="1">
          <p15:clr>
            <a:srgbClr val="F26B43"/>
          </p15:clr>
        </p15:guide>
        <p15:guide id="4" orient="horz" pos="40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7" descr="Titelfot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8" b="7325"/>
          <a:stretch/>
        </p:blipFill>
        <p:spPr bwMode="auto">
          <a:xfrm>
            <a:off x="6351" y="1193800"/>
            <a:ext cx="121920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419527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59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defRPr sz="2133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defRPr sz="4267" b="1">
          <a:solidFill>
            <a:schemeClr val="tx1"/>
          </a:solidFill>
          <a:latin typeface="+mj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j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133">
          <a:solidFill>
            <a:schemeClr val="tx1"/>
          </a:solidFill>
          <a:latin typeface="+mj-lt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pos="370" userDrawn="1">
          <p15:clr>
            <a:srgbClr val="F26B43"/>
          </p15:clr>
        </p15:guide>
        <p15:guide id="3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ldungsnetzwerk-hsk.de/digital-making-place-lehrer/" TargetMode="External"/><Relationship Id="rId2" Type="http://schemas.openxmlformats.org/officeDocument/2006/relationships/hyperlink" Target="https://bildungsnetzwerk-hsk.d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s://nrw.edumaps.de/109455/4282/3gvirhbw6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rd.taskcards.app/#/board/9c35989d-6947-42da-b0b6-820616e0f2f0/view?token=5d1f1f5d-3338-4525-a7ff-82bd83017ac9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kika.de/checker-welt/checker-reportagen/checker-tobi/videos/der-kuenstliche-intelligenz-check-104" TargetMode="External"/><Relationship Id="rId4" Type="http://schemas.openxmlformats.org/officeDocument/2006/relationships/hyperlink" Target="https://www.internet-abc.de/ki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719667" y="3884829"/>
            <a:ext cx="1075266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defRPr sz="1600" b="1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20000"/>
              </a:spcBef>
              <a:defRPr sz="32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de-DE" altLang="de-DE" sz="2133" b="0" dirty="0">
              <a:latin typeface="Arial-BoldMT" charset="0"/>
            </a:endParaRPr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23" y="3825044"/>
            <a:ext cx="9436319" cy="1872208"/>
          </a:xfrm>
        </p:spPr>
        <p:txBody>
          <a:bodyPr/>
          <a:lstStyle/>
          <a:p>
            <a:r>
              <a:rPr lang="de-DE" dirty="0"/>
              <a:t>17.09.2025 </a:t>
            </a:r>
            <a:br>
              <a:rPr lang="de-DE" dirty="0"/>
            </a:br>
            <a:r>
              <a:rPr lang="de-DE" dirty="0"/>
              <a:t>2. Regionaltreffen </a:t>
            </a:r>
            <a:r>
              <a:rPr lang="de-DE" dirty="0" err="1"/>
              <a:t>DiB</a:t>
            </a:r>
            <a:r>
              <a:rPr lang="de-DE" dirty="0"/>
              <a:t> Brilon / Marsberg und Bestwig / Olsberg / Medebach / Winterberg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C8FF770F-8F34-BA4E-93AB-82586C551F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251" y="120027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79855" y="1844824"/>
            <a:ext cx="7956897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Neues aus dem Dezernat 46.4 und Ministerium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KI als Arbeitserleichterung im Schulalltag (u.a. anhand von </a:t>
            </a:r>
            <a:r>
              <a:rPr lang="de-DE" altLang="de-DE" sz="2400" b="0" dirty="0" err="1"/>
              <a:t>Edumap</a:t>
            </a:r>
            <a:r>
              <a:rPr lang="de-DE" altLang="de-DE" sz="2400" b="0" dirty="0"/>
              <a:t>)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Eigener Einsatz von KI an Schule (Best-Practice-Beispiele)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Austausch &amp; Aktueller Stand Digitalisierung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Sonstiges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r>
              <a:rPr lang="de-DE" altLang="de-DE" sz="3200" dirty="0">
                <a:ea typeface="Geneva" pitchFamily="-112" charset="-128"/>
              </a:rPr>
              <a:t>Tagesordnung</a:t>
            </a:r>
            <a:endParaRPr lang="de-DE" sz="32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2621" y="2060970"/>
            <a:ext cx="6271937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Neuer Dezernent: Dr. Markus Schäfer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Neuer Fachberater: Christian </a:t>
            </a:r>
            <a:r>
              <a:rPr lang="de-DE" altLang="de-DE" sz="2200" b="0" dirty="0" err="1"/>
              <a:t>Masuth</a:t>
            </a:r>
            <a:endParaRPr lang="de-DE" altLang="de-DE" sz="2200" b="0" dirty="0"/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 Website: </a:t>
            </a:r>
            <a:r>
              <a:rPr lang="de-DE" altLang="de-DE" sz="2200" b="0" dirty="0">
                <a:hlinkClick r:id="rId2"/>
              </a:rPr>
              <a:t>Bildungsnetzwerk HSK</a:t>
            </a:r>
            <a:endParaRPr lang="de-DE" altLang="de-DE" sz="2200" b="0" dirty="0"/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Neueröffnung </a:t>
            </a:r>
            <a:r>
              <a:rPr lang="de-DE" altLang="de-DE" sz="2200" b="0" dirty="0">
                <a:hlinkClick r:id="rId3"/>
              </a:rPr>
              <a:t>Digital Making Place</a:t>
            </a:r>
            <a:endParaRPr lang="de-DE" altLang="de-DE" sz="2200" b="0" dirty="0"/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de-DE" altLang="de-DE" sz="2200" b="0" dirty="0"/>
              <a:t>Neue </a:t>
            </a:r>
            <a:r>
              <a:rPr lang="de-DE" altLang="de-DE" sz="2200" b="0" dirty="0">
                <a:hlinkClick r:id="rId4"/>
              </a:rPr>
              <a:t>Ausstattung</a:t>
            </a:r>
            <a:r>
              <a:rPr lang="de-DE" altLang="de-DE" sz="2200" b="0" dirty="0"/>
              <a:t> am Medienzentrum </a:t>
            </a:r>
          </a:p>
          <a:p>
            <a:pPr marL="342900" indent="-342900" eaLnBrk="1" hangingPunct="1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de-DE" altLang="de-DE" sz="2200" b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1. Neues aus dem Ministerium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88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900" y="956603"/>
            <a:ext cx="10742420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de-DE" altLang="de-DE" sz="3200" b="0" dirty="0"/>
              <a:t>2. </a:t>
            </a:r>
            <a:r>
              <a:rPr lang="de-DE" altLang="de-DE" sz="3000" b="0" dirty="0"/>
              <a:t>KI als Arbeitserleichterung im Schulalltag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6E8218CE-27C7-B4B0-8954-8A53753DFCD5}"/>
              </a:ext>
            </a:extLst>
          </p:cNvPr>
          <p:cNvSpPr txBox="1"/>
          <p:nvPr/>
        </p:nvSpPr>
        <p:spPr>
          <a:xfrm>
            <a:off x="587388" y="1880828"/>
            <a:ext cx="110172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b="0" i="0" dirty="0" err="1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Edumaps</a:t>
            </a: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: Für HSK-Schulen frei zugängig über die </a:t>
            </a:r>
            <a:r>
              <a:rPr lang="de-DE" sz="2200" b="0" i="0" dirty="0" err="1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Bildungsmediathek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-Seite (Zugang beantragen 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 Medienzentrum oder Zugang über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Logineo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 Schule – Plattform nutzen!)</a:t>
            </a: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  <a:p>
            <a:pPr algn="l"/>
            <a:endParaRPr lang="de-DE" sz="2200" dirty="0">
              <a:solidFill>
                <a:srgbClr val="000000"/>
              </a:solidFill>
              <a:latin typeface="var(--bs-body-font-family)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Neues Tool: KI-Assistent zur Erstellung von Maps, Einbindung oder Erweiterung bestehender Maps und einzelner Boxen</a:t>
            </a:r>
          </a:p>
          <a:p>
            <a:pPr algn="l"/>
            <a:endParaRPr lang="de-DE" sz="2200" b="0" i="0" dirty="0">
              <a:solidFill>
                <a:srgbClr val="000000"/>
              </a:solidFill>
              <a:effectLst/>
              <a:latin typeface="Barlow" panose="00000500000000000000" pitchFamily="2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 Weitere spannende Tools: 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i="1" u="sng" dirty="0">
                <a:solidFill>
                  <a:srgbClr val="000000"/>
                </a:solidFill>
                <a:latin typeface="Barlow" panose="00000500000000000000" pitchFamily="2" charset="0"/>
              </a:rPr>
              <a:t>Direkt loslegen mit: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 Perplexity.ai, Duck.ai, Copilot im Edge Browser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Fobizz-Lizenz (kostenpflichtig, u.a. Erstellung eigener KI-Bots)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E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levenlabs.io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Notebook LM (eingeschränkt kostenlos, u.a. Erstellung von Podcasts- auch auf Deutsch)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b="0" i="0" dirty="0" err="1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Telli.schule</a:t>
            </a: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 (kostenlos, 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DSGVO-</a:t>
            </a: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konform, FWU-KI für alle Bundesländer, u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.a. KI-Bot, Unterricht vorbereiten mit KI, wie </a:t>
            </a:r>
            <a:r>
              <a:rPr lang="de-DE" sz="2200" dirty="0" err="1">
                <a:solidFill>
                  <a:srgbClr val="000000"/>
                </a:solidFill>
                <a:latin typeface="Barlow" panose="00000500000000000000" pitchFamily="2" charset="0"/>
              </a:rPr>
              <a:t>AB`s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, Quizfragen, </a:t>
            </a:r>
            <a:r>
              <a:rPr lang="de-DE" sz="2200" dirty="0" err="1">
                <a:solidFill>
                  <a:srgbClr val="000000"/>
                </a:solidFill>
                <a:latin typeface="Barlow" panose="00000500000000000000" pitchFamily="2" charset="0"/>
              </a:rPr>
              <a:t>Erklärtexte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,…)</a:t>
            </a: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78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3E336-91F7-F71A-23D8-2B81290AE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9D116D-AFF0-B8B7-5649-C2AEF965B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de-DE" altLang="de-DE" sz="3200" b="0" dirty="0"/>
              <a:t>2. KI als Arbeitserleichterung im Schulalltag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4EC9653-6CCD-5D05-4666-F75CC6FB2E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F80BB03-07C9-F136-7DE4-52219D3DB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B049C0A7-62C0-F009-A0BB-1EB9FE300DF3}"/>
              </a:ext>
            </a:extLst>
          </p:cNvPr>
          <p:cNvSpPr txBox="1"/>
          <p:nvPr/>
        </p:nvSpPr>
        <p:spPr>
          <a:xfrm>
            <a:off x="598878" y="1959662"/>
            <a:ext cx="1140177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b="1" u="sng" dirty="0" err="1">
                <a:solidFill>
                  <a:srgbClr val="212529"/>
                </a:solidFill>
                <a:latin typeface="Barlow" panose="00000500000000000000" pitchFamily="2" charset="0"/>
              </a:rPr>
              <a:t>Prompting</a:t>
            </a:r>
            <a:r>
              <a:rPr lang="de-DE" sz="2200" b="1" u="sng" dirty="0">
                <a:solidFill>
                  <a:srgbClr val="212529"/>
                </a:solidFill>
                <a:latin typeface="Barlow" panose="00000500000000000000" pitchFamily="2" charset="0"/>
              </a:rPr>
              <a:t>: 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Um das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Prompting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 spielerisch zu üben eignet sich folgende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Taskcard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:</a:t>
            </a:r>
          </a:p>
          <a:p>
            <a:pPr lvl="2"/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hlinkClick r:id="rId3"/>
              </a:rPr>
              <a:t>https://brd.taskcards.app/#/board/9c35989d-6947-42da-b0b6-820616e0f2f0/view?token=5d1f1f5d-3338-4525-a7ff-82bd83017ac9</a:t>
            </a: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lvl="2"/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lvl="2"/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u="sng" dirty="0">
                <a:solidFill>
                  <a:srgbClr val="212529"/>
                </a:solidFill>
                <a:latin typeface="Barlow" panose="00000500000000000000" pitchFamily="2" charset="0"/>
              </a:rPr>
              <a:t>KI mit </a:t>
            </a:r>
            <a:r>
              <a:rPr lang="de-DE" sz="2200" b="1" u="sng" dirty="0" err="1">
                <a:solidFill>
                  <a:srgbClr val="212529"/>
                </a:solidFill>
                <a:latin typeface="Barlow" panose="00000500000000000000" pitchFamily="2" charset="0"/>
              </a:rPr>
              <a:t>SuS</a:t>
            </a:r>
            <a:r>
              <a:rPr lang="de-DE" sz="2200" b="1" u="sng" dirty="0">
                <a:solidFill>
                  <a:srgbClr val="212529"/>
                </a:solidFill>
                <a:latin typeface="Barlow" panose="00000500000000000000" pitchFamily="2" charset="0"/>
              </a:rPr>
              <a:t>: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  <a:hlinkClick r:id="rId4"/>
            </a:endParaRP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hlinkClick r:id="rId4"/>
              </a:rPr>
              <a:t>Themenmonat KI 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(Internet ABC)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hlinkClick r:id="rId5"/>
              </a:rPr>
              <a:t>KI Check 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(Checker Tobi)</a:t>
            </a:r>
          </a:p>
        </p:txBody>
      </p:sp>
    </p:spTree>
    <p:extLst>
      <p:ext uri="{BB962C8B-B14F-4D97-AF65-F5344CB8AC3E}">
        <p14:creationId xmlns:p14="http://schemas.microsoft.com/office/powerpoint/2010/main" val="2030290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541EF-D64D-5856-334D-CD1FC7184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A8DE74-ED1E-00EF-0E22-B230996B3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200" b="0" dirty="0"/>
              <a:t>3. </a:t>
            </a:r>
            <a:r>
              <a:rPr lang="de-DE" altLang="de-DE" sz="3000" b="0" dirty="0"/>
              <a:t>Eigener Einsatz von KI an Schule (Best-Practice- Beispiele)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95030E0-FDBD-3ED7-1955-1B8DA61E8F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6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5387E69-E040-7F7B-04E9-5EC7F4384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F5F0985-F8A2-1574-AE7D-1D747A485933}"/>
              </a:ext>
            </a:extLst>
          </p:cNvPr>
          <p:cNvSpPr txBox="1"/>
          <p:nvPr/>
        </p:nvSpPr>
        <p:spPr>
          <a:xfrm>
            <a:off x="597899" y="1772816"/>
            <a:ext cx="1007060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de-DE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u="sng" dirty="0">
                <a:solidFill>
                  <a:srgbClr val="212529"/>
                </a:solidFill>
                <a:latin typeface="Barlow" panose="00000500000000000000" pitchFamily="2" charset="0"/>
              </a:rPr>
              <a:t>Raum zum Austausch: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Hast du KI bereits für deinen eigenen Unterricht genutzt?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Wo wird KI bereits an deiner Schule genutzt?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Welche Best-Practice-Beispiele gibt es an deiner Schule?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In welchem Kontext oder für welche Fächer eignen sich welche Progra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mme/ Tools besonders gut?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Welche Grenzen oder Fallstricke sind bereits aufgefallen?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Wie wird der Einsatz von KI evaluiert? Findet er bereits Einfluss in schulinternen Lehrplänen?</a:t>
            </a:r>
            <a:endParaRPr lang="de-DE" sz="2200" b="0" i="0" dirty="0">
              <a:solidFill>
                <a:srgbClr val="000000"/>
              </a:solidFill>
              <a:effectLst/>
              <a:latin typeface="var(--bs-body-font-family)"/>
            </a:endParaRPr>
          </a:p>
          <a:p>
            <a:pPr algn="l">
              <a:buNone/>
            </a:pP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24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4. Austausch &amp; Aktueller Stand Digitalisierung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7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A37E2393-A83C-93DE-D414-3E67D7E1FCF6}"/>
              </a:ext>
            </a:extLst>
          </p:cNvPr>
          <p:cNvSpPr txBox="1"/>
          <p:nvPr/>
        </p:nvSpPr>
        <p:spPr>
          <a:xfrm>
            <a:off x="780004" y="2132856"/>
            <a:ext cx="11236150" cy="3753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dirty="0"/>
              <a:t>Wie sieht es aus mit…</a:t>
            </a:r>
          </a:p>
          <a:p>
            <a:endParaRPr lang="de-DE" sz="2200" b="1" dirty="0"/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Hardware?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W-LAN / Internet?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Nutzung im Unterricht?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Medienkonzept?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Akzeptanz im Kollegium?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DE" sz="2200" dirty="0"/>
              <a:t>Nächsten Schritte und Evaluation?</a:t>
            </a:r>
          </a:p>
        </p:txBody>
      </p:sp>
    </p:spTree>
    <p:extLst>
      <p:ext uri="{BB962C8B-B14F-4D97-AF65-F5344CB8AC3E}">
        <p14:creationId xmlns:p14="http://schemas.microsoft.com/office/powerpoint/2010/main" val="995300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2156854-0B24-F6F4-8181-41D414931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000" b="0" dirty="0"/>
              <a:t>5. Sonstiges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D8E01F-D4D3-826F-019E-5163AE9A4F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200" b="0" dirty="0"/>
              <a:t>Weiterarbeit „kleine </a:t>
            </a:r>
            <a:r>
              <a:rPr lang="de-DE" sz="2200" b="0" dirty="0" err="1"/>
              <a:t>DiB</a:t>
            </a:r>
            <a:r>
              <a:rPr lang="de-DE" sz="2200" b="0" dirty="0"/>
              <a:t>-Treffen“</a:t>
            </a:r>
          </a:p>
          <a:p>
            <a:endParaRPr lang="de-DE" sz="2200" b="0" dirty="0"/>
          </a:p>
          <a:p>
            <a:r>
              <a:rPr lang="de-DE" sz="2200" b="0" dirty="0"/>
              <a:t>Wünsche</a:t>
            </a:r>
          </a:p>
          <a:p>
            <a:endParaRPr lang="de-DE" sz="2200" b="0" dirty="0"/>
          </a:p>
          <a:p>
            <a:r>
              <a:rPr lang="de-DE" sz="2200" b="0" dirty="0"/>
              <a:t>Nächstes „großes“ </a:t>
            </a:r>
            <a:r>
              <a:rPr lang="de-DE" sz="2200" b="0" dirty="0" err="1"/>
              <a:t>DiB</a:t>
            </a:r>
            <a:r>
              <a:rPr lang="de-DE" sz="2200" b="0" dirty="0"/>
              <a:t>-Treffen: 29.10.2025</a:t>
            </a:r>
          </a:p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B978B22-ECCA-A255-C1D5-24C19A3887E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8</a:t>
            </a:fld>
            <a:endParaRPr lang="de-DE" alt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8CA3BB3-D559-D3DA-C1F3-4B64F1B86B12}"/>
              </a:ext>
            </a:extLst>
          </p:cNvPr>
          <p:cNvSpPr txBox="1"/>
          <p:nvPr/>
        </p:nvSpPr>
        <p:spPr>
          <a:xfrm>
            <a:off x="7620000" y="2004496"/>
            <a:ext cx="3349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/>
              <a:t>Protokoll und Organisation: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FF041171-40F5-87A6-91BE-62DA1A80A2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8008" y="2742880"/>
            <a:ext cx="1520360" cy="152036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C5031E28-DE08-8B07-84A3-20E7F62C60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6107" y="4579612"/>
            <a:ext cx="1395619" cy="1395619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1223586B-1939-F1F4-01EF-7645DBB9A598}"/>
              </a:ext>
            </a:extLst>
          </p:cNvPr>
          <p:cNvSpPr txBox="1"/>
          <p:nvPr/>
        </p:nvSpPr>
        <p:spPr>
          <a:xfrm>
            <a:off x="8040216" y="3695832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/>
              <a:t>		</a:t>
            </a:r>
          </a:p>
          <a:p>
            <a:endParaRPr lang="de-DE" sz="1200" dirty="0"/>
          </a:p>
          <a:p>
            <a:r>
              <a:rPr lang="de-DE" sz="1200" dirty="0"/>
              <a:t>		Bestwig / Olsberg / </a:t>
            </a:r>
            <a:br>
              <a:rPr lang="de-DE" sz="1200" dirty="0"/>
            </a:br>
            <a:r>
              <a:rPr lang="de-DE" sz="1200" dirty="0"/>
              <a:t>Brilon / Marsberg	Medebach / Winterberg</a:t>
            </a:r>
          </a:p>
        </p:txBody>
      </p:sp>
    </p:spTree>
    <p:extLst>
      <p:ext uri="{BB962C8B-B14F-4D97-AF65-F5344CB8AC3E}">
        <p14:creationId xmlns:p14="http://schemas.microsoft.com/office/powerpoint/2010/main" val="3475305067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_intranet">
  <a:themeElements>
    <a:clrScheme name="vorlage_intranet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vorlage_intranet">
      <a:majorFont>
        <a:latin typeface="Arial-BoldMT"/>
        <a:ea typeface=""/>
        <a:cs typeface=""/>
      </a:majorFont>
      <a:minorFont>
        <a:latin typeface="Arial-Bold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vorlage_intran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seite">
  <a:themeElements>
    <a:clrScheme name="Titelseite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Titelseite">
      <a:majorFont>
        <a:latin typeface="Arial-Bold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Titelse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vorlage_intranet</Template>
  <TotalTime>0</TotalTime>
  <Words>432</Words>
  <Application>Microsoft Office PowerPoint</Application>
  <PresentationFormat>Breitbild</PresentationFormat>
  <Paragraphs>72</Paragraphs>
  <Slides>8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8</vt:i4>
      </vt:variant>
    </vt:vector>
  </HeadingPairs>
  <TitlesOfParts>
    <vt:vector size="16" baseType="lpstr">
      <vt:lpstr>Arial</vt:lpstr>
      <vt:lpstr>Arial-BoldMT</vt:lpstr>
      <vt:lpstr>Barlow</vt:lpstr>
      <vt:lpstr>Geneva</vt:lpstr>
      <vt:lpstr>var(--bs-body-font-family)</vt:lpstr>
      <vt:lpstr>Wingdings</vt:lpstr>
      <vt:lpstr>vorlage_intranet</vt:lpstr>
      <vt:lpstr>Titelseite</vt:lpstr>
      <vt:lpstr>17.09.2025  2. Regionaltreffen DiB Brilon / Marsberg und Bestwig / Olsberg / Medebach / Winterberg</vt:lpstr>
      <vt:lpstr>Tagesordnung</vt:lpstr>
      <vt:lpstr>1. Neues aus dem Ministerium</vt:lpstr>
      <vt:lpstr>2. KI als Arbeitserleichterung im Schulalltag</vt:lpstr>
      <vt:lpstr>2. KI als Arbeitserleichterung im Schulalltag</vt:lpstr>
      <vt:lpstr>3. Eigener Einsatz von KI an Schule (Best-Practice- Beispiele)</vt:lpstr>
      <vt:lpstr>4. Austausch &amp; Aktueller Stand Digitalisierung</vt:lpstr>
      <vt:lpstr>5. Sonstiges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Anne Krems</dc:creator>
  <cp:lastModifiedBy>Christian Opfer</cp:lastModifiedBy>
  <cp:revision>152</cp:revision>
  <dcterms:created xsi:type="dcterms:W3CDTF">2012-04-05T12:46:17Z</dcterms:created>
  <dcterms:modified xsi:type="dcterms:W3CDTF">2025-09-19T08:45:12Z</dcterms:modified>
</cp:coreProperties>
</file>