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59" r:id="rId3"/>
    <p:sldId id="260" r:id="rId4"/>
    <p:sldId id="1051" r:id="rId5"/>
    <p:sldId id="1052" r:id="rId6"/>
    <p:sldId id="1055" r:id="rId7"/>
    <p:sldId id="1059" r:id="rId8"/>
    <p:sldId id="1058" r:id="rId9"/>
    <p:sldId id="267" r:id="rId10"/>
    <p:sldId id="269" r:id="rId11"/>
    <p:sldId id="264" r:id="rId12"/>
    <p:sldId id="1048" r:id="rId13"/>
    <p:sldId id="1049" r:id="rId14"/>
    <p:sldId id="1050" r:id="rId15"/>
    <p:sldId id="261" r:id="rId16"/>
    <p:sldId id="1047" r:id="rId17"/>
    <p:sldId id="1056" r:id="rId18"/>
    <p:sldId id="268" r:id="rId19"/>
    <p:sldId id="1057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6CC4FE7-4969-4BEE-A5E2-B57C089A56D2}" v="4" dt="2025-09-05T11:50:46.1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7493" autoAdjust="0"/>
  </p:normalViewPr>
  <p:slideViewPr>
    <p:cSldViewPr snapToGrid="0">
      <p:cViewPr varScale="1">
        <p:scale>
          <a:sx n="75" d="100"/>
          <a:sy n="75" d="100"/>
        </p:scale>
        <p:origin x="708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orah Krzyzowski" userId="ddf079a884e5f0a9" providerId="LiveId" clId="{57CDE388-D7C4-4EF5-8F5C-EB166D1769BF}"/>
    <pc:docChg chg="delSld modSld">
      <pc:chgData name="Deborah Krzyzowski" userId="ddf079a884e5f0a9" providerId="LiveId" clId="{57CDE388-D7C4-4EF5-8F5C-EB166D1769BF}" dt="2025-09-05T11:51:04.289" v="177" actId="20577"/>
      <pc:docMkLst>
        <pc:docMk/>
      </pc:docMkLst>
      <pc:sldChg chg="modSp mod">
        <pc:chgData name="Deborah Krzyzowski" userId="ddf079a884e5f0a9" providerId="LiveId" clId="{57CDE388-D7C4-4EF5-8F5C-EB166D1769BF}" dt="2025-09-05T11:51:04.289" v="177" actId="20577"/>
        <pc:sldMkLst>
          <pc:docMk/>
          <pc:sldMk cId="0" sldId="259"/>
        </pc:sldMkLst>
        <pc:spChg chg="mod">
          <ac:chgData name="Deborah Krzyzowski" userId="ddf079a884e5f0a9" providerId="LiveId" clId="{57CDE388-D7C4-4EF5-8F5C-EB166D1769BF}" dt="2025-09-05T11:51:04.289" v="177" actId="20577"/>
          <ac:spMkLst>
            <pc:docMk/>
            <pc:sldMk cId="0" sldId="259"/>
            <ac:spMk id="200" creationId="{00000000-0000-0000-0000-000000000000}"/>
          </ac:spMkLst>
        </pc:spChg>
      </pc:sldChg>
      <pc:sldChg chg="modSp mod modNotesTx">
        <pc:chgData name="Deborah Krzyzowski" userId="ddf079a884e5f0a9" providerId="LiveId" clId="{57CDE388-D7C4-4EF5-8F5C-EB166D1769BF}" dt="2025-09-05T11:50:04.843" v="138" actId="20577"/>
        <pc:sldMkLst>
          <pc:docMk/>
          <pc:sldMk cId="1660674248" sldId="260"/>
        </pc:sldMkLst>
        <pc:spChg chg="mod">
          <ac:chgData name="Deborah Krzyzowski" userId="ddf079a884e5f0a9" providerId="LiveId" clId="{57CDE388-D7C4-4EF5-8F5C-EB166D1769BF}" dt="2025-09-05T11:50:04.843" v="138" actId="20577"/>
          <ac:spMkLst>
            <pc:docMk/>
            <pc:sldMk cId="1660674248" sldId="260"/>
            <ac:spMk id="200" creationId="{544D7B43-FF62-F2AB-CAA5-A7915F9496C7}"/>
          </ac:spMkLst>
        </pc:spChg>
      </pc:sldChg>
      <pc:sldChg chg="modNotesTx">
        <pc:chgData name="Deborah Krzyzowski" userId="ddf079a884e5f0a9" providerId="LiveId" clId="{57CDE388-D7C4-4EF5-8F5C-EB166D1769BF}" dt="2025-09-03T07:11:02.331" v="34" actId="20577"/>
        <pc:sldMkLst>
          <pc:docMk/>
          <pc:sldMk cId="2243253735" sldId="261"/>
        </pc:sldMkLst>
      </pc:sldChg>
      <pc:sldChg chg="del">
        <pc:chgData name="Deborah Krzyzowski" userId="ddf079a884e5f0a9" providerId="LiveId" clId="{57CDE388-D7C4-4EF5-8F5C-EB166D1769BF}" dt="2025-09-03T07:11:18.380" v="37" actId="47"/>
        <pc:sldMkLst>
          <pc:docMk/>
          <pc:sldMk cId="1611338567" sldId="265"/>
        </pc:sldMkLst>
      </pc:sldChg>
      <pc:sldChg chg="modSp mod">
        <pc:chgData name="Deborah Krzyzowski" userId="ddf079a884e5f0a9" providerId="LiveId" clId="{57CDE388-D7C4-4EF5-8F5C-EB166D1769BF}" dt="2025-09-03T07:10:03.069" v="31" actId="114"/>
        <pc:sldMkLst>
          <pc:docMk/>
          <pc:sldMk cId="442702554" sldId="267"/>
        </pc:sldMkLst>
        <pc:spChg chg="mod">
          <ac:chgData name="Deborah Krzyzowski" userId="ddf079a884e5f0a9" providerId="LiveId" clId="{57CDE388-D7C4-4EF5-8F5C-EB166D1769BF}" dt="2025-09-03T07:10:03.069" v="31" actId="114"/>
          <ac:spMkLst>
            <pc:docMk/>
            <pc:sldMk cId="442702554" sldId="267"/>
            <ac:spMk id="197" creationId="{BC1F604B-63F0-1689-DF98-0BECFDB2640E}"/>
          </ac:spMkLst>
        </pc:spChg>
      </pc:sldChg>
      <pc:sldChg chg="del">
        <pc:chgData name="Deborah Krzyzowski" userId="ddf079a884e5f0a9" providerId="LiveId" clId="{57CDE388-D7C4-4EF5-8F5C-EB166D1769BF}" dt="2025-09-03T07:11:20.135" v="38" actId="47"/>
        <pc:sldMkLst>
          <pc:docMk/>
          <pc:sldMk cId="2835566648" sldId="1043"/>
        </pc:sldMkLst>
      </pc:sldChg>
      <pc:sldChg chg="del">
        <pc:chgData name="Deborah Krzyzowski" userId="ddf079a884e5f0a9" providerId="LiveId" clId="{57CDE388-D7C4-4EF5-8F5C-EB166D1769BF}" dt="2025-09-03T07:11:21.107" v="40" actId="47"/>
        <pc:sldMkLst>
          <pc:docMk/>
          <pc:sldMk cId="1728735580" sldId="1045"/>
        </pc:sldMkLst>
      </pc:sldChg>
      <pc:sldChg chg="del">
        <pc:chgData name="Deborah Krzyzowski" userId="ddf079a884e5f0a9" providerId="LiveId" clId="{57CDE388-D7C4-4EF5-8F5C-EB166D1769BF}" dt="2025-09-03T07:11:20.658" v="39" actId="47"/>
        <pc:sldMkLst>
          <pc:docMk/>
          <pc:sldMk cId="3514539918" sldId="1046"/>
        </pc:sldMkLst>
      </pc:sldChg>
      <pc:sldChg chg="modNotesTx">
        <pc:chgData name="Deborah Krzyzowski" userId="ddf079a884e5f0a9" providerId="LiveId" clId="{57CDE388-D7C4-4EF5-8F5C-EB166D1769BF}" dt="2025-09-03T07:11:06.210" v="35" actId="20577"/>
        <pc:sldMkLst>
          <pc:docMk/>
          <pc:sldMk cId="3272988262" sldId="1047"/>
        </pc:sldMkLst>
      </pc:sldChg>
      <pc:sldChg chg="modNotesTx">
        <pc:chgData name="Deborah Krzyzowski" userId="ddf079a884e5f0a9" providerId="LiveId" clId="{57CDE388-D7C4-4EF5-8F5C-EB166D1769BF}" dt="2025-09-03T07:10:33.649" v="33" actId="20577"/>
        <pc:sldMkLst>
          <pc:docMk/>
          <pc:sldMk cId="700164569" sldId="1051"/>
        </pc:sldMkLst>
      </pc:sldChg>
      <pc:sldChg chg="modNotesTx">
        <pc:chgData name="Deborah Krzyzowski" userId="ddf079a884e5f0a9" providerId="LiveId" clId="{57CDE388-D7C4-4EF5-8F5C-EB166D1769BF}" dt="2025-09-03T07:11:09.393" v="36" actId="20577"/>
        <pc:sldMkLst>
          <pc:docMk/>
          <pc:sldMk cId="3125562617" sldId="1056"/>
        </pc:sldMkLst>
      </pc:sldChg>
    </pc:docChg>
  </pc:docChgLst>
  <pc:docChgLst>
    <pc:chgData name="Deborah Krzyzowski" userId="ddf079a884e5f0a9" providerId="LiveId" clId="{4484506E-C511-449F-B211-BC92275DA695}"/>
    <pc:docChg chg="custSel delSld modSld sldOrd">
      <pc:chgData name="Deborah Krzyzowski" userId="ddf079a884e5f0a9" providerId="LiveId" clId="{4484506E-C511-449F-B211-BC92275DA695}" dt="2025-09-02T13:14:01.956" v="198" actId="20577"/>
      <pc:docMkLst>
        <pc:docMk/>
      </pc:docMkLst>
      <pc:sldChg chg="modNotesTx">
        <pc:chgData name="Deborah Krzyzowski" userId="ddf079a884e5f0a9" providerId="LiveId" clId="{4484506E-C511-449F-B211-BC92275DA695}" dt="2025-09-02T13:13:32.352" v="140" actId="20577"/>
        <pc:sldMkLst>
          <pc:docMk/>
          <pc:sldMk cId="1660674248" sldId="260"/>
        </pc:sldMkLst>
      </pc:sldChg>
      <pc:sldChg chg="modNotesTx">
        <pc:chgData name="Deborah Krzyzowski" userId="ddf079a884e5f0a9" providerId="LiveId" clId="{4484506E-C511-449F-B211-BC92275DA695}" dt="2025-09-02T13:13:23.564" v="133" actId="20577"/>
        <pc:sldMkLst>
          <pc:docMk/>
          <pc:sldMk cId="2243253735" sldId="261"/>
        </pc:sldMkLst>
      </pc:sldChg>
      <pc:sldChg chg="mod ord modShow">
        <pc:chgData name="Deborah Krzyzowski" userId="ddf079a884e5f0a9" providerId="LiveId" clId="{4484506E-C511-449F-B211-BC92275DA695}" dt="2025-09-02T13:06:16.330" v="22" actId="729"/>
        <pc:sldMkLst>
          <pc:docMk/>
          <pc:sldMk cId="442702554" sldId="267"/>
        </pc:sldMkLst>
      </pc:sldChg>
      <pc:sldChg chg="ord">
        <pc:chgData name="Deborah Krzyzowski" userId="ddf079a884e5f0a9" providerId="LiveId" clId="{4484506E-C511-449F-B211-BC92275DA695}" dt="2025-09-02T13:03:47.565" v="3"/>
        <pc:sldMkLst>
          <pc:docMk/>
          <pc:sldMk cId="2708817840" sldId="269"/>
        </pc:sldMkLst>
      </pc:sldChg>
      <pc:sldChg chg="ord modNotesTx">
        <pc:chgData name="Deborah Krzyzowski" userId="ddf079a884e5f0a9" providerId="LiveId" clId="{4484506E-C511-449F-B211-BC92275DA695}" dt="2025-09-02T13:14:01.956" v="198" actId="20577"/>
        <pc:sldMkLst>
          <pc:docMk/>
          <pc:sldMk cId="700164569" sldId="1051"/>
        </pc:sldMkLst>
      </pc:sldChg>
      <pc:sldChg chg="mod ord modShow">
        <pc:chgData name="Deborah Krzyzowski" userId="ddf079a884e5f0a9" providerId="LiveId" clId="{4484506E-C511-449F-B211-BC92275DA695}" dt="2025-09-02T13:04:05.136" v="8" actId="729"/>
        <pc:sldMkLst>
          <pc:docMk/>
          <pc:sldMk cId="1056275527" sldId="1052"/>
        </pc:sldMkLst>
      </pc:sldChg>
      <pc:sldChg chg="del ord">
        <pc:chgData name="Deborah Krzyzowski" userId="ddf079a884e5f0a9" providerId="LiveId" clId="{4484506E-C511-449F-B211-BC92275DA695}" dt="2025-09-02T13:06:06.631" v="19" actId="47"/>
        <pc:sldMkLst>
          <pc:docMk/>
          <pc:sldMk cId="2212819973" sldId="1054"/>
        </pc:sldMkLst>
      </pc:sldChg>
      <pc:sldChg chg="ord">
        <pc:chgData name="Deborah Krzyzowski" userId="ddf079a884e5f0a9" providerId="LiveId" clId="{4484506E-C511-449F-B211-BC92275DA695}" dt="2025-09-02T13:05:48.049" v="12"/>
        <pc:sldMkLst>
          <pc:docMk/>
          <pc:sldMk cId="3192640414" sldId="1055"/>
        </pc:sldMkLst>
      </pc:sldChg>
      <pc:sldChg chg="modSp mod">
        <pc:chgData name="Deborah Krzyzowski" userId="ddf079a884e5f0a9" providerId="LiveId" clId="{4484506E-C511-449F-B211-BC92275DA695}" dt="2025-09-02T13:10:55.734" v="125" actId="27636"/>
        <pc:sldMkLst>
          <pc:docMk/>
          <pc:sldMk cId="3125562617" sldId="1056"/>
        </pc:sldMkLst>
        <pc:spChg chg="mod">
          <ac:chgData name="Deborah Krzyzowski" userId="ddf079a884e5f0a9" providerId="LiveId" clId="{4484506E-C511-449F-B211-BC92275DA695}" dt="2025-09-02T13:10:55.734" v="125" actId="27636"/>
          <ac:spMkLst>
            <pc:docMk/>
            <pc:sldMk cId="3125562617" sldId="1056"/>
            <ac:spMk id="3" creationId="{E9D17F7B-4A40-84DC-520D-F7A6D28085A2}"/>
          </ac:spMkLst>
        </pc:spChg>
      </pc:sldChg>
      <pc:sldChg chg="ord">
        <pc:chgData name="Deborah Krzyzowski" userId="ddf079a884e5f0a9" providerId="LiveId" clId="{4484506E-C511-449F-B211-BC92275DA695}" dt="2025-09-02T13:05:53.751" v="14"/>
        <pc:sldMkLst>
          <pc:docMk/>
          <pc:sldMk cId="1732290713" sldId="1058"/>
        </pc:sldMkLst>
      </pc:sldChg>
      <pc:sldChg chg="ord">
        <pc:chgData name="Deborah Krzyzowski" userId="ddf079a884e5f0a9" providerId="LiveId" clId="{4484506E-C511-449F-B211-BC92275DA695}" dt="2025-09-02T13:06:00.665" v="16"/>
        <pc:sldMkLst>
          <pc:docMk/>
          <pc:sldMk cId="16988230" sldId="1059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ddf079a884e5f0a9/Dokumente/_DataPro/limeSurvey/_lime-data-only_completed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de-DE" sz="1400"/>
              <a:t>Change in Agreement Based on Privacy Attitudes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'Q11 data protection attitude  '!$O$5</c:f>
              <c:strCache>
                <c:ptCount val="1"/>
                <c:pt idx="0">
                  <c:v>Q19 nothing to hide</c:v>
                </c:pt>
              </c:strCache>
            </c:strRef>
          </c:tx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'Q11 data protection attitude  '!$N$6:$N$8</c:f>
              <c:strCache>
                <c:ptCount val="3"/>
                <c:pt idx="0">
                  <c:v>preference of ease of acccess (loose attitude)</c:v>
                </c:pt>
                <c:pt idx="1">
                  <c:v>preference of privacy</c:v>
                </c:pt>
                <c:pt idx="2">
                  <c:v>reference value: total average</c:v>
                </c:pt>
              </c:strCache>
            </c:strRef>
          </c:cat>
          <c:val>
            <c:numRef>
              <c:f>'Q11 data protection attitude  '!$O$6:$O$8</c:f>
              <c:numCache>
                <c:formatCode>General</c:formatCode>
                <c:ptCount val="3"/>
                <c:pt idx="0">
                  <c:v>2.71</c:v>
                </c:pt>
                <c:pt idx="1">
                  <c:v>2.8</c:v>
                </c:pt>
                <c:pt idx="2">
                  <c:v>2.74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609-498F-8914-375E3BD5C7D5}"/>
            </c:ext>
          </c:extLst>
        </c:ser>
        <c:ser>
          <c:idx val="1"/>
          <c:order val="1"/>
          <c:tx>
            <c:strRef>
              <c:f>'Q11 data protection attitude  '!$P$5</c:f>
              <c:strCache>
                <c:ptCount val="1"/>
                <c:pt idx="0">
                  <c:v>Q16 sharing of personal data is irrelevant</c:v>
                </c:pt>
              </c:strCache>
            </c:strRef>
          </c:tx>
          <c:spPr>
            <a:noFill/>
            <a:ln w="25400" cap="flat" cmpd="sng" algn="ctr">
              <a:solidFill>
                <a:schemeClr val="accent2"/>
              </a:solidFill>
              <a:miter lim="800000"/>
            </a:ln>
            <a:effectLst/>
          </c:spPr>
          <c:invertIfNegative val="0"/>
          <c:dPt>
            <c:idx val="0"/>
            <c:invertIfNegative val="0"/>
            <c:bubble3D val="0"/>
            <c:spPr>
              <a:noFill/>
              <a:ln w="25400" cap="flat" cmpd="sng" algn="ctr">
                <a:solidFill>
                  <a:schemeClr val="accent2"/>
                </a:solidFill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2-E609-498F-8914-375E3BD5C7D5}"/>
              </c:ext>
            </c:extLst>
          </c:dPt>
          <c:dPt>
            <c:idx val="1"/>
            <c:invertIfNegative val="0"/>
            <c:bubble3D val="0"/>
            <c:spPr>
              <a:noFill/>
              <a:ln w="25400" cap="flat" cmpd="sng" algn="ctr">
                <a:solidFill>
                  <a:schemeClr val="accent2"/>
                </a:solidFill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4-E609-498F-8914-375E3BD5C7D5}"/>
              </c:ext>
            </c:extLst>
          </c:dPt>
          <c:dPt>
            <c:idx val="2"/>
            <c:invertIfNegative val="0"/>
            <c:bubble3D val="0"/>
            <c:spPr>
              <a:noFill/>
              <a:ln w="25400" cap="flat" cmpd="sng" algn="ctr">
                <a:solidFill>
                  <a:schemeClr val="accent2"/>
                </a:solidFill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6-E609-498F-8914-375E3BD5C7D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'Q11 data protection attitude  '!$N$6:$N$8</c:f>
              <c:strCache>
                <c:ptCount val="3"/>
                <c:pt idx="0">
                  <c:v>preference of ease of acccess (loose attitude)</c:v>
                </c:pt>
                <c:pt idx="1">
                  <c:v>preference of privacy</c:v>
                </c:pt>
                <c:pt idx="2">
                  <c:v>reference value: total average</c:v>
                </c:pt>
              </c:strCache>
            </c:strRef>
          </c:cat>
          <c:val>
            <c:numRef>
              <c:f>'Q11 data protection attitude  '!$P$6:$P$8</c:f>
              <c:numCache>
                <c:formatCode>General</c:formatCode>
                <c:ptCount val="3"/>
                <c:pt idx="0">
                  <c:v>2.15</c:v>
                </c:pt>
                <c:pt idx="1">
                  <c:v>1.78</c:v>
                </c:pt>
                <c:pt idx="2">
                  <c:v>2.0099999999999998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E609-498F-8914-375E3BD5C7D5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27"/>
        <c:overlap val="-48"/>
        <c:axId val="461908543"/>
        <c:axId val="461909023"/>
      </c:barChart>
      <c:catAx>
        <c:axId val="461908543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1909023"/>
        <c:crosses val="autoZero"/>
        <c:auto val="1"/>
        <c:lblAlgn val="ctr"/>
        <c:lblOffset val="100"/>
        <c:noMultiLvlLbl val="0"/>
      </c:catAx>
      <c:valAx>
        <c:axId val="4619090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190854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5CA87A-FBD0-4F98-B475-A8E4A07AAEA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38E5DA0-79E7-4FE7-8365-A87AE3C932E2}">
      <dgm:prSet/>
      <dgm:spPr/>
      <dgm:t>
        <a:bodyPr/>
        <a:lstStyle/>
        <a:p>
          <a:r>
            <a:rPr lang="de-DE"/>
            <a:t>Privatpersonen sind wie Firmen von Cyberangriffen betroffen!</a:t>
          </a:r>
          <a:endParaRPr lang="en-US"/>
        </a:p>
      </dgm:t>
    </dgm:pt>
    <dgm:pt modelId="{4AE24B5F-7848-4849-9351-32D03AABF5A1}" type="parTrans" cxnId="{724F813F-486E-4EDE-B9D9-9F7CF15EAF10}">
      <dgm:prSet/>
      <dgm:spPr/>
      <dgm:t>
        <a:bodyPr/>
        <a:lstStyle/>
        <a:p>
          <a:endParaRPr lang="en-US"/>
        </a:p>
      </dgm:t>
    </dgm:pt>
    <dgm:pt modelId="{C1638A4B-E65C-4AC6-880B-8805E6A6DCDD}" type="sibTrans" cxnId="{724F813F-486E-4EDE-B9D9-9F7CF15EAF10}">
      <dgm:prSet/>
      <dgm:spPr/>
      <dgm:t>
        <a:bodyPr/>
        <a:lstStyle/>
        <a:p>
          <a:endParaRPr lang="en-US"/>
        </a:p>
      </dgm:t>
    </dgm:pt>
    <dgm:pt modelId="{C9FDB1B8-DB64-494B-AA1B-BE69EEE0A03A}">
      <dgm:prSet/>
      <dgm:spPr/>
      <dgm:t>
        <a:bodyPr/>
        <a:lstStyle/>
        <a:p>
          <a:r>
            <a:rPr lang="de-DE"/>
            <a:t>Phishing-Angriffe  pro Person steigen stetig an</a:t>
          </a:r>
          <a:endParaRPr lang="en-US"/>
        </a:p>
      </dgm:t>
    </dgm:pt>
    <dgm:pt modelId="{FDBD28E0-1A5E-409D-83A3-2E2DF5F1DABA}" type="parTrans" cxnId="{C2A67A5C-9FC9-4DF6-99F2-7999750C4FC9}">
      <dgm:prSet/>
      <dgm:spPr/>
      <dgm:t>
        <a:bodyPr/>
        <a:lstStyle/>
        <a:p>
          <a:endParaRPr lang="en-US"/>
        </a:p>
      </dgm:t>
    </dgm:pt>
    <dgm:pt modelId="{057DD545-EEC7-4970-BC4D-072D2FEDB85A}" type="sibTrans" cxnId="{C2A67A5C-9FC9-4DF6-99F2-7999750C4FC9}">
      <dgm:prSet/>
      <dgm:spPr/>
      <dgm:t>
        <a:bodyPr/>
        <a:lstStyle/>
        <a:p>
          <a:endParaRPr lang="en-US"/>
        </a:p>
      </dgm:t>
    </dgm:pt>
    <dgm:pt modelId="{F1581480-8531-4B9B-B94F-E77DB7C32B56}" type="pres">
      <dgm:prSet presAssocID="{7F5CA87A-FBD0-4F98-B475-A8E4A07AAEA3}" presName="linear" presStyleCnt="0">
        <dgm:presLayoutVars>
          <dgm:animLvl val="lvl"/>
          <dgm:resizeHandles val="exact"/>
        </dgm:presLayoutVars>
      </dgm:prSet>
      <dgm:spPr/>
    </dgm:pt>
    <dgm:pt modelId="{EB596DF4-209B-4596-B74B-3F95C9587290}" type="pres">
      <dgm:prSet presAssocID="{438E5DA0-79E7-4FE7-8365-A87AE3C932E2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76644C5-6C53-40AC-8568-A7D0E50A1083}" type="pres">
      <dgm:prSet presAssocID="{C1638A4B-E65C-4AC6-880B-8805E6A6DCDD}" presName="spacer" presStyleCnt="0"/>
      <dgm:spPr/>
    </dgm:pt>
    <dgm:pt modelId="{9620DEEE-BCE5-4929-88EB-E1BEF9778A40}" type="pres">
      <dgm:prSet presAssocID="{C9FDB1B8-DB64-494B-AA1B-BE69EEE0A03A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E87A871A-1635-4733-B19F-D1A2D2917D87}" type="presOf" srcId="{C9FDB1B8-DB64-494B-AA1B-BE69EEE0A03A}" destId="{9620DEEE-BCE5-4929-88EB-E1BEF9778A40}" srcOrd="0" destOrd="0" presId="urn:microsoft.com/office/officeart/2005/8/layout/vList2"/>
    <dgm:cxn modelId="{724F813F-486E-4EDE-B9D9-9F7CF15EAF10}" srcId="{7F5CA87A-FBD0-4F98-B475-A8E4A07AAEA3}" destId="{438E5DA0-79E7-4FE7-8365-A87AE3C932E2}" srcOrd="0" destOrd="0" parTransId="{4AE24B5F-7848-4849-9351-32D03AABF5A1}" sibTransId="{C1638A4B-E65C-4AC6-880B-8805E6A6DCDD}"/>
    <dgm:cxn modelId="{C2A67A5C-9FC9-4DF6-99F2-7999750C4FC9}" srcId="{7F5CA87A-FBD0-4F98-B475-A8E4A07AAEA3}" destId="{C9FDB1B8-DB64-494B-AA1B-BE69EEE0A03A}" srcOrd="1" destOrd="0" parTransId="{FDBD28E0-1A5E-409D-83A3-2E2DF5F1DABA}" sibTransId="{057DD545-EEC7-4970-BC4D-072D2FEDB85A}"/>
    <dgm:cxn modelId="{FF31525E-695C-4AD7-8304-90A802D152AB}" type="presOf" srcId="{438E5DA0-79E7-4FE7-8365-A87AE3C932E2}" destId="{EB596DF4-209B-4596-B74B-3F95C9587290}" srcOrd="0" destOrd="0" presId="urn:microsoft.com/office/officeart/2005/8/layout/vList2"/>
    <dgm:cxn modelId="{CC960FF3-9F32-44BD-B707-E5057512B202}" type="presOf" srcId="{7F5CA87A-FBD0-4F98-B475-A8E4A07AAEA3}" destId="{F1581480-8531-4B9B-B94F-E77DB7C32B56}" srcOrd="0" destOrd="0" presId="urn:microsoft.com/office/officeart/2005/8/layout/vList2"/>
    <dgm:cxn modelId="{C16E3584-B993-4448-9018-61DBC387CA64}" type="presParOf" srcId="{F1581480-8531-4B9B-B94F-E77DB7C32B56}" destId="{EB596DF4-209B-4596-B74B-3F95C9587290}" srcOrd="0" destOrd="0" presId="urn:microsoft.com/office/officeart/2005/8/layout/vList2"/>
    <dgm:cxn modelId="{171F8DAD-3B8D-4971-939A-CD818059DF41}" type="presParOf" srcId="{F1581480-8531-4B9B-B94F-E77DB7C32B56}" destId="{676644C5-6C53-40AC-8568-A7D0E50A1083}" srcOrd="1" destOrd="0" presId="urn:microsoft.com/office/officeart/2005/8/layout/vList2"/>
    <dgm:cxn modelId="{55AA3365-EB2B-41C4-BD9C-CD9F5F9F6BDE}" type="presParOf" srcId="{F1581480-8531-4B9B-B94F-E77DB7C32B56}" destId="{9620DEEE-BCE5-4929-88EB-E1BEF9778A40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596DF4-209B-4596-B74B-3F95C9587290}">
      <dsp:nvSpPr>
        <dsp:cNvPr id="0" name=""/>
        <dsp:cNvSpPr/>
      </dsp:nvSpPr>
      <dsp:spPr>
        <a:xfrm>
          <a:off x="0" y="390159"/>
          <a:ext cx="4294232" cy="15397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kern="1200"/>
            <a:t>Privatpersonen sind wie Firmen von Cyberangriffen betroffen!</a:t>
          </a:r>
          <a:endParaRPr lang="en-US" sz="2800" kern="1200"/>
        </a:p>
      </dsp:txBody>
      <dsp:txXfrm>
        <a:off x="75163" y="465322"/>
        <a:ext cx="4143906" cy="1389393"/>
      </dsp:txXfrm>
    </dsp:sp>
    <dsp:sp modelId="{9620DEEE-BCE5-4929-88EB-E1BEF9778A40}">
      <dsp:nvSpPr>
        <dsp:cNvPr id="0" name=""/>
        <dsp:cNvSpPr/>
      </dsp:nvSpPr>
      <dsp:spPr>
        <a:xfrm>
          <a:off x="0" y="2010519"/>
          <a:ext cx="4294232" cy="15397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kern="1200"/>
            <a:t>Phishing-Angriffe  pro Person steigen stetig an</a:t>
          </a:r>
          <a:endParaRPr lang="en-US" sz="2800" kern="1200"/>
        </a:p>
      </dsp:txBody>
      <dsp:txXfrm>
        <a:off x="75163" y="2085682"/>
        <a:ext cx="4143906" cy="13893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A37480-B1CE-480C-A21F-6452B39F89A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639AF3-DD90-45BE-82C5-B15FB1FC4E10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388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:notes"/>
          <p:cNvSpPr txBox="1">
            <a:spLocks noGrp="1"/>
          </p:cNvSpPr>
          <p:nvPr>
            <p:ph type="body" idx="1"/>
          </p:nvPr>
        </p:nvSpPr>
        <p:spPr>
          <a:xfrm>
            <a:off x="710248" y="4924643"/>
            <a:ext cx="5681980" cy="40292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49500" rIns="99025" bIns="495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7" name="Google Shape;15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37275" cy="34528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37275" cy="34528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3" name="Google Shape;193;p5:notes"/>
          <p:cNvSpPr txBox="1">
            <a:spLocks noGrp="1"/>
          </p:cNvSpPr>
          <p:nvPr>
            <p:ph type="body" idx="1"/>
          </p:nvPr>
        </p:nvSpPr>
        <p:spPr>
          <a:xfrm>
            <a:off x="710248" y="4924643"/>
            <a:ext cx="5681980" cy="40292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49500" rIns="99025" bIns="495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4" name="Google Shape;194;p5:notes"/>
          <p:cNvSpPr txBox="1">
            <a:spLocks noGrp="1"/>
          </p:cNvSpPr>
          <p:nvPr>
            <p:ph type="sldNum" idx="12"/>
          </p:nvPr>
        </p:nvSpPr>
        <p:spPr>
          <a:xfrm>
            <a:off x="4023092" y="9719598"/>
            <a:ext cx="3077739" cy="513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49500" rIns="99025" bIns="495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>
          <a:extLst>
            <a:ext uri="{FF2B5EF4-FFF2-40B4-BE49-F238E27FC236}">
              <a16:creationId xmlns:a16="http://schemas.microsoft.com/office/drawing/2014/main" id="{2C79B8F0-D5E5-D12D-1527-AB1B839B62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5:notes">
            <a:extLst>
              <a:ext uri="{FF2B5EF4-FFF2-40B4-BE49-F238E27FC236}">
                <a16:creationId xmlns:a16="http://schemas.microsoft.com/office/drawing/2014/main" id="{E2CE0E50-301F-8BF6-DDA2-980BA58A0B2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37275" cy="34528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3" name="Google Shape;193;p5:notes">
            <a:extLst>
              <a:ext uri="{FF2B5EF4-FFF2-40B4-BE49-F238E27FC236}">
                <a16:creationId xmlns:a16="http://schemas.microsoft.com/office/drawing/2014/main" id="{6EB0ECF7-18D7-6BB4-52B8-CB90B6FFF9E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10248" y="4924643"/>
            <a:ext cx="5681980" cy="40292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49500" rIns="99025" bIns="495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94" name="Google Shape;194;p5:notes">
            <a:extLst>
              <a:ext uri="{FF2B5EF4-FFF2-40B4-BE49-F238E27FC236}">
                <a16:creationId xmlns:a16="http://schemas.microsoft.com/office/drawing/2014/main" id="{68636F21-68B7-358B-9A83-6CFB24DD8227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3092" y="9719598"/>
            <a:ext cx="3077739" cy="513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49500" rIns="99025" bIns="495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211541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>
          <a:extLst>
            <a:ext uri="{FF2B5EF4-FFF2-40B4-BE49-F238E27FC236}">
              <a16:creationId xmlns:a16="http://schemas.microsoft.com/office/drawing/2014/main" id="{D34B944F-ABFC-DC28-E93C-7C434C21B1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5:notes">
            <a:extLst>
              <a:ext uri="{FF2B5EF4-FFF2-40B4-BE49-F238E27FC236}">
                <a16:creationId xmlns:a16="http://schemas.microsoft.com/office/drawing/2014/main" id="{37DD188D-CD9E-56E7-5FCA-51120774930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37275" cy="34528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3" name="Google Shape;193;p5:notes">
            <a:extLst>
              <a:ext uri="{FF2B5EF4-FFF2-40B4-BE49-F238E27FC236}">
                <a16:creationId xmlns:a16="http://schemas.microsoft.com/office/drawing/2014/main" id="{B3B29E7E-0022-88B2-B6A8-A5518F9CFAA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10248" y="4924643"/>
            <a:ext cx="5681980" cy="40292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49500" rIns="99025" bIns="495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94" name="Google Shape;194;p5:notes">
            <a:extLst>
              <a:ext uri="{FF2B5EF4-FFF2-40B4-BE49-F238E27FC236}">
                <a16:creationId xmlns:a16="http://schemas.microsoft.com/office/drawing/2014/main" id="{EA60A8FB-720F-F12A-4749-2CF45FCF4491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3092" y="9719598"/>
            <a:ext cx="3077739" cy="513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49500" rIns="99025" bIns="495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189275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>
          <a:extLst>
            <a:ext uri="{FF2B5EF4-FFF2-40B4-BE49-F238E27FC236}">
              <a16:creationId xmlns:a16="http://schemas.microsoft.com/office/drawing/2014/main" id="{C3C35498-8923-8A65-98B8-A37FA8CB48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5:notes">
            <a:extLst>
              <a:ext uri="{FF2B5EF4-FFF2-40B4-BE49-F238E27FC236}">
                <a16:creationId xmlns:a16="http://schemas.microsoft.com/office/drawing/2014/main" id="{7EEF6DD4-8C87-F9B0-027E-DFD894D9D83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37275" cy="34528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3" name="Google Shape;193;p5:notes">
            <a:extLst>
              <a:ext uri="{FF2B5EF4-FFF2-40B4-BE49-F238E27FC236}">
                <a16:creationId xmlns:a16="http://schemas.microsoft.com/office/drawing/2014/main" id="{0A0506FD-D028-B2EA-AFF0-89E8CC02836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10248" y="4924643"/>
            <a:ext cx="5681980" cy="40292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49500" rIns="99025" bIns="495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4" name="Google Shape;194;p5:notes">
            <a:extLst>
              <a:ext uri="{FF2B5EF4-FFF2-40B4-BE49-F238E27FC236}">
                <a16:creationId xmlns:a16="http://schemas.microsoft.com/office/drawing/2014/main" id="{08175642-409C-4D44-BD47-724519B17D2A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3092" y="9719598"/>
            <a:ext cx="3077739" cy="513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49500" rIns="99025" bIns="495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744027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>
          <a:extLst>
            <a:ext uri="{FF2B5EF4-FFF2-40B4-BE49-F238E27FC236}">
              <a16:creationId xmlns:a16="http://schemas.microsoft.com/office/drawing/2014/main" id="{0BB371DD-363B-9064-497E-4564228C4F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5:notes">
            <a:extLst>
              <a:ext uri="{FF2B5EF4-FFF2-40B4-BE49-F238E27FC236}">
                <a16:creationId xmlns:a16="http://schemas.microsoft.com/office/drawing/2014/main" id="{04C6735F-09B6-0092-35AB-DDF4D6956E1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37275" cy="34528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3" name="Google Shape;193;p5:notes">
            <a:extLst>
              <a:ext uri="{FF2B5EF4-FFF2-40B4-BE49-F238E27FC236}">
                <a16:creationId xmlns:a16="http://schemas.microsoft.com/office/drawing/2014/main" id="{3D819180-F4DC-B9C3-A45B-3266D29F628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10248" y="4924643"/>
            <a:ext cx="5681980" cy="40292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49500" rIns="99025" bIns="495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400"/>
              <a:buFontTx/>
              <a:buNone/>
              <a:tabLst/>
              <a:defRPr/>
            </a:pPr>
            <a:r>
              <a:rPr lang="de-DE" b="1" dirty="0"/>
              <a:t>F</a:t>
            </a:r>
            <a:r>
              <a:rPr lang="de-DE" dirty="0"/>
              <a:t> – Falsche Vertrautheit aufbauen</a:t>
            </a:r>
            <a:br>
              <a:rPr lang="de-DE" dirty="0"/>
            </a:br>
            <a:r>
              <a:rPr lang="de-DE" b="1" dirty="0"/>
              <a:t>A</a:t>
            </a:r>
            <a:r>
              <a:rPr lang="de-DE" dirty="0"/>
              <a:t> – Alarmieren/ </a:t>
            </a:r>
            <a:r>
              <a:rPr lang="en-GB" dirty="0" err="1"/>
              <a:t>Alarmbereitschaft</a:t>
            </a:r>
            <a:r>
              <a:rPr lang="en-GB" i="1" dirty="0"/>
              <a:t> </a:t>
            </a:r>
            <a:r>
              <a:rPr lang="de-DE" dirty="0"/>
              <a:t>erwecken</a:t>
            </a:r>
            <a:br>
              <a:rPr lang="de-DE" dirty="0"/>
            </a:br>
            <a:r>
              <a:rPr lang="de-DE" b="1" dirty="0"/>
              <a:t>L</a:t>
            </a:r>
            <a:r>
              <a:rPr lang="de-DE" dirty="0"/>
              <a:t> – Langzeitkontakte imitieren</a:t>
            </a:r>
            <a:br>
              <a:rPr lang="de-DE" dirty="0"/>
            </a:br>
            <a:r>
              <a:rPr lang="de-DE" b="1" dirty="0"/>
              <a:t>S</a:t>
            </a:r>
            <a:r>
              <a:rPr lang="de-DE" dirty="0"/>
              <a:t> – Schnelles Handeln fordern</a:t>
            </a:r>
            <a:br>
              <a:rPr lang="de-DE" dirty="0"/>
            </a:br>
            <a:r>
              <a:rPr lang="de-DE" b="1" dirty="0"/>
              <a:t>E</a:t>
            </a:r>
            <a:r>
              <a:rPr lang="de-DE" dirty="0"/>
              <a:t> – Eingeschränkte Kommunikation/ Beschränkung auf einen vorgegebenen Kommunikationskanal</a:t>
            </a:r>
            <a:endParaRPr lang="en-GB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94" name="Google Shape;194;p5:notes">
            <a:extLst>
              <a:ext uri="{FF2B5EF4-FFF2-40B4-BE49-F238E27FC236}">
                <a16:creationId xmlns:a16="http://schemas.microsoft.com/office/drawing/2014/main" id="{0ED2F465-2C7D-3118-03ED-F4E665A2423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3092" y="9719598"/>
            <a:ext cx="3077739" cy="513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49500" rIns="99025" bIns="495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412649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>
          <a:extLst>
            <a:ext uri="{FF2B5EF4-FFF2-40B4-BE49-F238E27FC236}">
              <a16:creationId xmlns:a16="http://schemas.microsoft.com/office/drawing/2014/main" id="{918EB24F-82C2-A705-35EB-5A3FC3B40E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5:notes">
            <a:extLst>
              <a:ext uri="{FF2B5EF4-FFF2-40B4-BE49-F238E27FC236}">
                <a16:creationId xmlns:a16="http://schemas.microsoft.com/office/drawing/2014/main" id="{8C2062FE-BF4A-367B-C4B1-6E966450E0D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37275" cy="34528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3" name="Google Shape;193;p5:notes">
            <a:extLst>
              <a:ext uri="{FF2B5EF4-FFF2-40B4-BE49-F238E27FC236}">
                <a16:creationId xmlns:a16="http://schemas.microsoft.com/office/drawing/2014/main" id="{02ED3EFE-3560-7859-BED0-7C3B448BD1B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10248" y="4924643"/>
            <a:ext cx="5681980" cy="40292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49500" rIns="99025" bIns="495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4" name="Google Shape;194;p5:notes">
            <a:extLst>
              <a:ext uri="{FF2B5EF4-FFF2-40B4-BE49-F238E27FC236}">
                <a16:creationId xmlns:a16="http://schemas.microsoft.com/office/drawing/2014/main" id="{EF4D9A44-2376-B36B-B792-71E4EBCF0ED7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3092" y="9719598"/>
            <a:ext cx="3077739" cy="513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49500" rIns="99025" bIns="495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259346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639AF3-DD90-45BE-82C5-B15FB1FC4E1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5088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639AF3-DD90-45BE-82C5-B15FB1FC4E1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2391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639AF3-DD90-45BE-82C5-B15FB1FC4E1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464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CDE96F-36DB-3D39-C9B2-956CC22E6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ABABEAE7-C086-1301-0F64-68159FB29F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E55A44C4-B217-3E18-372B-9EB311C9CE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CACBAB3-A81D-7B9D-B691-705E19E68A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639AF3-DD90-45BE-82C5-B15FB1FC4E10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9465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>
          <a:extLst>
            <a:ext uri="{FF2B5EF4-FFF2-40B4-BE49-F238E27FC236}">
              <a16:creationId xmlns:a16="http://schemas.microsoft.com/office/drawing/2014/main" id="{9A97948B-951C-BAC6-4E13-9DAEED0553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5:notes">
            <a:extLst>
              <a:ext uri="{FF2B5EF4-FFF2-40B4-BE49-F238E27FC236}">
                <a16:creationId xmlns:a16="http://schemas.microsoft.com/office/drawing/2014/main" id="{5608E1F4-7A5A-C5C2-CD0D-68CBAEBA36B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37275" cy="34528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3" name="Google Shape;193;p5:notes">
            <a:extLst>
              <a:ext uri="{FF2B5EF4-FFF2-40B4-BE49-F238E27FC236}">
                <a16:creationId xmlns:a16="http://schemas.microsoft.com/office/drawing/2014/main" id="{3D6A49BB-1265-87A3-0B8A-0EE0FFCE49B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10248" y="4924643"/>
            <a:ext cx="5681980" cy="40292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49500" rIns="99025" bIns="49500" anchor="t" anchorCtr="0">
            <a:noAutofit/>
          </a:bodyPr>
          <a:lstStyle/>
          <a:p>
            <a:pPr fontAlgn="t"/>
            <a:r>
              <a:rPr lang="de-DE" dirty="0"/>
              <a:t>Wo setzen wir an? </a:t>
            </a:r>
          </a:p>
          <a:p>
            <a:pPr fontAlgn="t"/>
            <a:r>
              <a:rPr lang="de-DE" dirty="0"/>
              <a:t>A: Verstehen „</a:t>
            </a:r>
            <a:r>
              <a:rPr lang="de-DE" i="1" dirty="0"/>
              <a:t>was</a:t>
            </a:r>
            <a:r>
              <a:rPr lang="de-DE" dirty="0"/>
              <a:t>“ Daten sind.</a:t>
            </a:r>
          </a:p>
          <a:p>
            <a:pPr marL="285750" indent="-285750" fontAlgn="t">
              <a:buFont typeface="Wingdings" panose="05000000000000000000" pitchFamily="2" charset="2"/>
              <a:buChar char="à"/>
            </a:pPr>
            <a:r>
              <a:rPr lang="de-DE" b="1" dirty="0">
                <a:sym typeface="Wingdings" panose="05000000000000000000" pitchFamily="2" charset="2"/>
              </a:rPr>
              <a:t>Daten als Kapital</a:t>
            </a:r>
            <a:endParaRPr lang="de-DE" dirty="0">
              <a:sym typeface="Wingdings" panose="05000000000000000000" pitchFamily="2" charset="2"/>
            </a:endParaRPr>
          </a:p>
          <a:p>
            <a:pPr fontAlgn="t"/>
            <a:r>
              <a:rPr lang="de-DE" dirty="0">
                <a:sym typeface="Wingdings" panose="05000000000000000000" pitchFamily="2" charset="2"/>
              </a:rPr>
              <a:t>B: Zusammenhänge zwischen Datenverkauf und (</a:t>
            </a:r>
            <a:r>
              <a:rPr lang="de-DE" dirty="0" err="1">
                <a:sym typeface="Wingdings" panose="05000000000000000000" pitchFamily="2" charset="2"/>
              </a:rPr>
              <a:t>Un</a:t>
            </a:r>
            <a:r>
              <a:rPr lang="de-DE" dirty="0">
                <a:sym typeface="Wingdings" panose="05000000000000000000" pitchFamily="2" charset="2"/>
              </a:rPr>
              <a:t>)Freiheit sehen lernen. Erkennen, </a:t>
            </a:r>
            <a:r>
              <a:rPr lang="de-DE" i="1" dirty="0">
                <a:sym typeface="Wingdings" panose="05000000000000000000" pitchFamily="2" charset="2"/>
              </a:rPr>
              <a:t>warum</a:t>
            </a:r>
            <a:r>
              <a:rPr lang="de-DE" dirty="0">
                <a:sym typeface="Wingdings" panose="05000000000000000000" pitchFamily="2" charset="2"/>
              </a:rPr>
              <a:t> Datenschützen wichtig ist.</a:t>
            </a:r>
          </a:p>
          <a:p>
            <a:pPr marL="285750" indent="-285750" fontAlgn="t">
              <a:buFont typeface="Wingdings" panose="05000000000000000000" pitchFamily="2" charset="2"/>
              <a:buChar char="à"/>
            </a:pPr>
            <a:r>
              <a:rPr lang="de-DE" b="1" dirty="0">
                <a:sym typeface="Wingdings" panose="05000000000000000000" pitchFamily="2" charset="2"/>
              </a:rPr>
              <a:t>Privatsphäre als Menschenrecht</a:t>
            </a:r>
            <a:endParaRPr lang="de-DE" dirty="0">
              <a:sym typeface="Wingdings" panose="05000000000000000000" pitchFamily="2" charset="2"/>
            </a:endParaRPr>
          </a:p>
          <a:p>
            <a:pPr fontAlgn="t"/>
            <a:r>
              <a:rPr lang="de-DE" dirty="0">
                <a:sym typeface="Wingdings" panose="05000000000000000000" pitchFamily="2" charset="2"/>
              </a:rPr>
              <a:t>C: Selbstwirksamkeit wahrnehmen. Praktische Methoden erlernen, </a:t>
            </a:r>
            <a:r>
              <a:rPr lang="de-DE" i="1" dirty="0">
                <a:sym typeface="Wingdings" panose="05000000000000000000" pitchFamily="2" charset="2"/>
              </a:rPr>
              <a:t>wie</a:t>
            </a:r>
            <a:r>
              <a:rPr lang="de-DE" dirty="0">
                <a:sym typeface="Wingdings" panose="05000000000000000000" pitchFamily="2" charset="2"/>
              </a:rPr>
              <a:t> Datensicherheit und Datenschutz umgesetzt werden kann.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94" name="Google Shape;194;p5:notes">
            <a:extLst>
              <a:ext uri="{FF2B5EF4-FFF2-40B4-BE49-F238E27FC236}">
                <a16:creationId xmlns:a16="http://schemas.microsoft.com/office/drawing/2014/main" id="{1CB35C42-FBAC-9F21-6046-1655BE5D6A73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3092" y="9719598"/>
            <a:ext cx="3077739" cy="513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49500" rIns="99025" bIns="495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292669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>
          <a:extLst>
            <a:ext uri="{FF2B5EF4-FFF2-40B4-BE49-F238E27FC236}">
              <a16:creationId xmlns:a16="http://schemas.microsoft.com/office/drawing/2014/main" id="{2844180E-91DA-D292-B63E-E401FD6027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5:notes">
            <a:extLst>
              <a:ext uri="{FF2B5EF4-FFF2-40B4-BE49-F238E27FC236}">
                <a16:creationId xmlns:a16="http://schemas.microsoft.com/office/drawing/2014/main" id="{44126E29-EA83-7F02-B664-A77C06BF394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37275" cy="34528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3" name="Google Shape;193;p5:notes">
            <a:extLst>
              <a:ext uri="{FF2B5EF4-FFF2-40B4-BE49-F238E27FC236}">
                <a16:creationId xmlns:a16="http://schemas.microsoft.com/office/drawing/2014/main" id="{AE9CD7E4-D601-77C3-9EF0-A5025764D48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10248" y="4924643"/>
            <a:ext cx="5681980" cy="40292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49500" rIns="99025" bIns="495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4" name="Google Shape;194;p5:notes">
            <a:extLst>
              <a:ext uri="{FF2B5EF4-FFF2-40B4-BE49-F238E27FC236}">
                <a16:creationId xmlns:a16="http://schemas.microsoft.com/office/drawing/2014/main" id="{2E989915-FB87-1014-46FE-F443C14E998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3092" y="9719598"/>
            <a:ext cx="3077739" cy="513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49500" rIns="99025" bIns="495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8918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DB0BD4F-273F-93D1-F866-DF7BBE1988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ADB54A2-8553-8D44-87CC-654B7932C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GB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BF56981-BA8A-867D-E5DB-BD5BEAF6A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9629-6F6D-43ED-8144-143CE94B80A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5461FE1-2F6D-198B-87D5-10E7FE907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046332-4880-3310-1EA9-E00AA2BE9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C07F0-7B03-4133-AC3E-A5467835AFB5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499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426453-51F1-6566-64ED-BC4570B8A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80521AF-CD17-E8BE-E83F-2CB4184148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2803FDE-6745-717F-F56B-68E4032AB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9629-6F6D-43ED-8144-143CE94B80A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1C5ADB5-E129-F101-3CD4-CD01B4434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2770823-D3A2-53E6-2D6C-E41BBF78E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C07F0-7B03-4133-AC3E-A5467835AFB5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374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A58CB9-9E85-F03F-D4EE-EC293C20D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F808A94-CE93-1E32-E8A3-D320268285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99750BA-8394-16C5-F816-C8163E9E7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9629-6F6D-43ED-8144-143CE94B80A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BC05641-D194-749D-6346-091CC240B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12FC408-D8BF-9061-C9AA-F1C6F660A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C07F0-7B03-4133-AC3E-A5467835AFB5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327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A45FBB-EA06-15E9-357F-1787DE06A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5E79FF3-6684-0118-34D2-01FDC0B340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FCC5E97-EB65-994A-7A1C-465FF26A71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F8BD620-0413-FA5F-CA0C-9EE5DBA82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9629-6F6D-43ED-8144-143CE94B80A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64AE981-D46C-7966-5E4C-A05A606A1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2C4772D-F6AE-14AE-9067-2679D75D7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C07F0-7B03-4133-AC3E-A5467835AFB5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447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2E1088E-E0BD-801F-7683-81A019946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D572B6A-8A4C-007C-FDE6-914086F4B4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B4C684E-2D27-15E1-4693-ABE1A0A2DD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825924E-8BC8-D9B0-E5B6-D5D6102425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149353D-08C1-4043-54C6-D2A60571E7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99A8283A-DA7D-2F78-6BA2-7E5647252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9629-6F6D-43ED-8144-143CE94B80A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A4C7D4B6-370A-AD87-CAA4-3CCC2423C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5AF8C723-DCBF-EC09-5664-B43BF3C3B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C07F0-7B03-4133-AC3E-A5467835AFB5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488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0F66B6-943A-5D29-2AA4-369B2BF9F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2C65CA04-2DFE-0470-E710-FB44051AF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9629-6F6D-43ED-8144-143CE94B80A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45991EA-4875-7EE9-AA06-40F7AD693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C649F1F-3C83-4C8B-DFF3-7975A65BE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C07F0-7B03-4133-AC3E-A5467835AFB5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1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DBB66042-2A98-4ADD-D617-7223B4AE4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9629-6F6D-43ED-8144-143CE94B80A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7907BA7-9BFF-1D0B-F08C-201A18491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50A146A-52B3-4846-5901-15DBE5296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C07F0-7B03-4133-AC3E-A5467835AFB5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928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EE0F84-248C-310F-E03F-847D286BC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5B48BD5-F857-0FE8-EA84-99E1101279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19285E7-B9A9-B0D1-2049-B4FD2A050B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8A609ED-8B8B-3224-6527-4FEF212A5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9629-6F6D-43ED-8144-143CE94B80A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DC846F2-D421-4724-0F59-9BDF7DB54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54D10BD-8AA3-F243-480A-1EFF27A74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C07F0-7B03-4133-AC3E-A5467835AFB5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886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142294-B2F5-8EF6-6F9C-5113AACA7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BD0F528B-3C89-4DFC-3E2D-89F4272300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AF4B43D-D511-2F63-FD85-121159227A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ACB3018-3F0F-49B8-44F8-2CAEE3A16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9629-6F6D-43ED-8144-143CE94B80A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EA10DD7-DCDA-5F7A-8509-52DFB76AA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3DE2A12-7C81-738D-4A07-4C898759F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C07F0-7B03-4133-AC3E-A5467835AFB5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299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81D8BC-A944-57C8-4D83-A2CCBACE9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F0F6C175-8297-DB30-21AA-9C50F2F80F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1D8FF35-7758-E12C-7D2F-781FC33D1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9629-6F6D-43ED-8144-143CE94B80A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215200A-DB71-DDA8-9756-FF0748BDA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A8CB38E-DCA1-83E8-4149-0937BCF6E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C07F0-7B03-4133-AC3E-A5467835AFB5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080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6B0A6E5C-5CE8-7096-5FCF-82DBBAB791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2DA1C0F6-32D7-9201-3AC5-A9CDA2FA83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1AF9ADF-9F1A-CD32-3C86-C6955FE7D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9629-6F6D-43ED-8144-143CE94B80A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52854D9-E214-48D1-7341-57954EF10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1783D0B-F808-202E-7B6B-F265E3F11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C07F0-7B03-4133-AC3E-A5467835AFB5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795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A996EE33-43FD-89EC-A948-F845402B8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D48F133-7A49-D7F9-9A4E-47F34326CA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D856C28-6894-317E-6A34-1F01D81D06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E299629-6F6D-43ED-8144-143CE94B80AF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DFA2F99-7805-9BE6-7D09-FFAD4081D1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90DC0F8-BCAE-964C-5296-8BE487CB22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0C07F0-7B03-4133-AC3E-A5467835AFB5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586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1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12.png"/><Relationship Id="rId9" Type="http://schemas.microsoft.com/office/2007/relationships/diagramDrawing" Target="../diagrams/drawing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hyperlink" Target="https://datapro.cyber-geiger.com/" TargetMode="External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hyperlink" Target="https://create.kahoot.it/share/geschaftsmodelle-digitaler-plattformen/873d33fa-b805-4bec-a11b-b223c5738ff9" TargetMode="External"/><Relationship Id="rId4" Type="http://schemas.openxmlformats.org/officeDocument/2006/relationships/hyperlink" Target="http://86.119.31.98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"/>
          <p:cNvSpPr/>
          <p:nvPr/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rgbClr val="029676">
                  <a:alpha val="26666"/>
                </a:srgbClr>
              </a:gs>
              <a:gs pos="14000">
                <a:srgbClr val="029676">
                  <a:alpha val="26666"/>
                </a:srgbClr>
              </a:gs>
              <a:gs pos="100000">
                <a:srgbClr val="4AB5C4">
                  <a:alpha val="83529"/>
                </a:srgbClr>
              </a:gs>
            </a:gsLst>
            <a:lin ang="60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60" name="Google Shape;160;p1"/>
          <p:cNvSpPr/>
          <p:nvPr/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BADB7C">
                  <a:alpha val="53725"/>
                </a:srgbClr>
              </a:gs>
              <a:gs pos="9000">
                <a:srgbClr val="BADB7C">
                  <a:alpha val="53725"/>
                </a:srgbClr>
              </a:gs>
              <a:gs pos="99000">
                <a:schemeClr val="accent2"/>
              </a:gs>
              <a:gs pos="100000">
                <a:schemeClr val="accent2"/>
              </a:gs>
            </a:gsLst>
            <a:lin ang="14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61" name="Google Shape;161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62" name="Google Shape;162;p1"/>
          <p:cNvSpPr/>
          <p:nvPr/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0">
                <a:schemeClr val="accent6"/>
              </a:gs>
              <a:gs pos="8000">
                <a:schemeClr val="accent6"/>
              </a:gs>
              <a:gs pos="100000">
                <a:srgbClr val="4AB5C4">
                  <a:alpha val="87450"/>
                </a:srgbClr>
              </a:gs>
            </a:gsLst>
            <a:lin ang="30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63" name="Google Shape;163;p1"/>
          <p:cNvSpPr/>
          <p:nvPr/>
        </p:nvSpPr>
        <p:spPr>
          <a:xfrm rot="5400000" flipH="1">
            <a:off x="-1153806" y="1153804"/>
            <a:ext cx="6346209" cy="4038601"/>
          </a:xfrm>
          <a:prstGeom prst="rect">
            <a:avLst/>
          </a:prstGeom>
          <a:gradFill>
            <a:gsLst>
              <a:gs pos="0">
                <a:srgbClr val="91D2DB">
                  <a:alpha val="0"/>
                </a:srgbClr>
              </a:gs>
              <a:gs pos="99000">
                <a:srgbClr val="8AB833">
                  <a:alpha val="90588"/>
                </a:srgbClr>
              </a:gs>
              <a:gs pos="100000">
                <a:srgbClr val="8AB833">
                  <a:alpha val="90588"/>
                </a:srgbClr>
              </a:gs>
            </a:gsLst>
            <a:lin ang="1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64" name="Google Shape;164;p1"/>
          <p:cNvSpPr/>
          <p:nvPr/>
        </p:nvSpPr>
        <p:spPr>
          <a:xfrm rot="5400000" flipH="1">
            <a:off x="759600" y="3579001"/>
            <a:ext cx="2502300" cy="4055700"/>
          </a:xfrm>
          <a:prstGeom prst="rect">
            <a:avLst/>
          </a:prstGeom>
          <a:gradFill>
            <a:gsLst>
              <a:gs pos="0">
                <a:srgbClr val="4AB5C4">
                  <a:alpha val="26666"/>
                </a:srgbClr>
              </a:gs>
              <a:gs pos="2000">
                <a:srgbClr val="4AB5C4">
                  <a:alpha val="26666"/>
                </a:srgbClr>
              </a:gs>
              <a:gs pos="100000">
                <a:srgbClr val="029676">
                  <a:alpha val="0"/>
                </a:srgbClr>
              </a:gs>
            </a:gsLst>
            <a:lin ang="7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65" name="Google Shape;165;p1"/>
          <p:cNvSpPr/>
          <p:nvPr/>
        </p:nvSpPr>
        <p:spPr>
          <a:xfrm rot="6097846">
            <a:off x="-747355" y="1201312"/>
            <a:ext cx="4808302" cy="4088666"/>
          </a:xfrm>
          <a:custGeom>
            <a:avLst/>
            <a:gdLst/>
            <a:ahLst/>
            <a:cxnLst/>
            <a:rect l="l" t="t" r="r" b="b"/>
            <a:pathLst>
              <a:path w="4808302" h="4088666" extrusionOk="0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0">
                <a:srgbClr val="B7FFEE">
                  <a:alpha val="784"/>
                </a:srgbClr>
              </a:gs>
              <a:gs pos="13000">
                <a:srgbClr val="B7FFEE">
                  <a:alpha val="784"/>
                </a:srgbClr>
              </a:gs>
              <a:gs pos="100000">
                <a:srgbClr val="0989B1">
                  <a:alpha val="27450"/>
                </a:srgbClr>
              </a:gs>
            </a:gsLst>
            <a:lin ang="16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66" name="Google Shape;166;p1"/>
          <p:cNvSpPr txBox="1">
            <a:spLocks noGrp="1"/>
          </p:cNvSpPr>
          <p:nvPr>
            <p:ph type="title"/>
          </p:nvPr>
        </p:nvSpPr>
        <p:spPr>
          <a:xfrm>
            <a:off x="235131" y="845423"/>
            <a:ext cx="3645106" cy="5783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3444"/>
            </a:pPr>
            <a:r>
              <a:rPr lang="de-DE" sz="3100" i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Wie lerne und lehre ich Datenschutz?</a:t>
            </a:r>
            <a:br>
              <a:rPr lang="de-DE" sz="3100" i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de-DE" sz="3100" i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de-DE" sz="3100" b="0" i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de-DE" sz="3100" b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6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44"/>
              <a:buFont typeface="Arial"/>
              <a:buNone/>
            </a:pPr>
            <a:endParaRPr sz="16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44"/>
              <a:buFont typeface="Arial"/>
              <a:buNone/>
            </a:pPr>
            <a:endParaRPr sz="16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44"/>
              <a:buFont typeface="Arial"/>
              <a:buNone/>
            </a:pPr>
            <a:endParaRPr sz="16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44"/>
              <a:buFont typeface="Arial"/>
              <a:buNone/>
            </a:pPr>
            <a:endParaRPr sz="16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44"/>
              <a:buFont typeface="Arial"/>
              <a:buNone/>
            </a:pPr>
            <a:endParaRPr sz="16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44"/>
              <a:buFont typeface="Arial"/>
              <a:buNone/>
            </a:pPr>
            <a:endParaRPr sz="16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44"/>
              <a:buFont typeface="Arial"/>
              <a:buNone/>
            </a:pPr>
            <a:endParaRPr sz="1600" dirty="0"/>
          </a:p>
        </p:txBody>
      </p:sp>
      <p:pic>
        <p:nvPicPr>
          <p:cNvPr id="167" name="Google Shape;167;p1" descr="Ein Bild, das Grafiken, Schrift, Grafikdesign, Text enthält.&#10;&#10;Automatisch generierte Beschreibung"/>
          <p:cNvPicPr preferRelativeResize="0"/>
          <p:nvPr/>
        </p:nvPicPr>
        <p:blipFill rotWithShape="1">
          <a:blip r:embed="rId3">
            <a:alphaModFix/>
          </a:blip>
          <a:srcRect t="1477" r="-2" b="1616"/>
          <a:stretch/>
        </p:blipFill>
        <p:spPr>
          <a:xfrm>
            <a:off x="9771321" y="873031"/>
            <a:ext cx="2566983" cy="2487530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1"/>
          <p:cNvSpPr/>
          <p:nvPr/>
        </p:nvSpPr>
        <p:spPr>
          <a:xfrm>
            <a:off x="10119360" y="5203150"/>
            <a:ext cx="1837509" cy="1426035"/>
          </a:xfrm>
          <a:custGeom>
            <a:avLst/>
            <a:gdLst/>
            <a:ahLst/>
            <a:cxnLst/>
            <a:rect l="l" t="t" r="r" b="b"/>
            <a:pathLst>
              <a:path w="2613271" h="2653067" extrusionOk="0">
                <a:moveTo>
                  <a:pt x="0" y="0"/>
                </a:moveTo>
                <a:lnTo>
                  <a:pt x="2613271" y="0"/>
                </a:lnTo>
                <a:lnTo>
                  <a:pt x="2613271" y="2653067"/>
                </a:lnTo>
                <a:lnTo>
                  <a:pt x="0" y="265306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5"/>
          <p:cNvSpPr txBox="1">
            <a:spLocks noGrp="1"/>
          </p:cNvSpPr>
          <p:nvPr>
            <p:ph type="title"/>
          </p:nvPr>
        </p:nvSpPr>
        <p:spPr>
          <a:xfrm>
            <a:off x="1023257" y="457200"/>
            <a:ext cx="9492343" cy="13421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56"/>
              <a:buFont typeface="Arial"/>
              <a:buNone/>
            </a:pPr>
            <a:r>
              <a:rPr lang="de-D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Überblick 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5"/>
          <p:cNvSpPr/>
          <p:nvPr/>
        </p:nvSpPr>
        <p:spPr>
          <a:xfrm flipH="1">
            <a:off x="1055915" y="5642157"/>
            <a:ext cx="11168743" cy="456773"/>
          </a:xfrm>
          <a:prstGeom prst="rect">
            <a:avLst/>
          </a:prstGeom>
          <a:gradFill>
            <a:gsLst>
              <a:gs pos="0">
                <a:srgbClr val="9AB5A6">
                  <a:alpha val="33725"/>
                </a:srgbClr>
              </a:gs>
              <a:gs pos="9000">
                <a:srgbClr val="9AB5A6">
                  <a:alpha val="33725"/>
                </a:srgbClr>
              </a:gs>
              <a:gs pos="99000">
                <a:schemeClr val="accent2"/>
              </a:gs>
              <a:gs pos="100000">
                <a:schemeClr val="accent2"/>
              </a:gs>
            </a:gsLst>
            <a:lin ang="14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200" name="Google Shape;200;p5"/>
          <p:cNvSpPr txBox="1">
            <a:spLocks noGrp="1"/>
          </p:cNvSpPr>
          <p:nvPr>
            <p:ph type="body" idx="1"/>
          </p:nvPr>
        </p:nvSpPr>
        <p:spPr>
          <a:xfrm>
            <a:off x="625626" y="2256500"/>
            <a:ext cx="10510459" cy="3940399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571500"/>
            <a:r>
              <a:rPr lang="de-DE" dirty="0"/>
              <a:t>Was ist </a:t>
            </a:r>
            <a:r>
              <a:rPr lang="de-DE" dirty="0" err="1"/>
              <a:t>DataPro</a:t>
            </a:r>
            <a:endParaRPr lang="de-DE" dirty="0"/>
          </a:p>
          <a:p>
            <a:pPr marL="571500"/>
            <a:r>
              <a:rPr lang="de-DE" dirty="0"/>
              <a:t>Fallbeispiel: Phishing</a:t>
            </a:r>
          </a:p>
          <a:p>
            <a:pPr marL="571500"/>
            <a:r>
              <a:rPr lang="de-DE" dirty="0"/>
              <a:t>Unsere Lehrmaterialien</a:t>
            </a:r>
          </a:p>
          <a:p>
            <a:pPr marL="571500"/>
            <a:r>
              <a:rPr lang="de-DE" dirty="0"/>
              <a:t>Unser Ansatz: NutzerInnen-Orientiert</a:t>
            </a:r>
          </a:p>
          <a:p>
            <a:pPr marL="571500"/>
            <a:r>
              <a:rPr lang="de-DE" dirty="0"/>
              <a:t>Bedürfnisse + Wissen der </a:t>
            </a:r>
            <a:r>
              <a:rPr lang="de-DE" dirty="0" err="1"/>
              <a:t>SuS</a:t>
            </a:r>
            <a:r>
              <a:rPr lang="de-DE" dirty="0"/>
              <a:t> </a:t>
            </a:r>
          </a:p>
          <a:p>
            <a:pPr marL="571500"/>
            <a:r>
              <a:rPr lang="de-DE" dirty="0"/>
              <a:t>Das Curriculum</a:t>
            </a:r>
          </a:p>
          <a:p>
            <a:pPr marL="342900" indent="0">
              <a:buNone/>
            </a:pPr>
            <a:endParaRPr lang="de-DE" dirty="0"/>
          </a:p>
          <a:p>
            <a:pPr marL="571500"/>
            <a:endParaRPr lang="de-DE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>
          <a:extLst>
            <a:ext uri="{FF2B5EF4-FFF2-40B4-BE49-F238E27FC236}">
              <a16:creationId xmlns:a16="http://schemas.microsoft.com/office/drawing/2014/main" id="{0C1FBE79-CB3A-D086-0DED-4DC191355F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5">
            <a:extLst>
              <a:ext uri="{FF2B5EF4-FFF2-40B4-BE49-F238E27FC236}">
                <a16:creationId xmlns:a16="http://schemas.microsoft.com/office/drawing/2014/main" id="{C576DF8E-F618-4488-1E14-7231500E03C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23257" y="457200"/>
            <a:ext cx="9492343" cy="13421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56"/>
              <a:buFont typeface="Arial"/>
              <a:buNone/>
            </a:pPr>
            <a:r>
              <a:rPr lang="de-DE" i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Was ist </a:t>
            </a:r>
            <a:r>
              <a:rPr lang="de-DE" i="1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DataPro</a:t>
            </a:r>
            <a:endParaRPr i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5">
            <a:extLst>
              <a:ext uri="{FF2B5EF4-FFF2-40B4-BE49-F238E27FC236}">
                <a16:creationId xmlns:a16="http://schemas.microsoft.com/office/drawing/2014/main" id="{544D7B43-FF62-F2AB-CAA5-A7915F9496C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5626" y="2256500"/>
            <a:ext cx="10510459" cy="3940399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 fontScale="85000" lnSpcReduction="10000"/>
          </a:bodyPr>
          <a:lstStyle/>
          <a:p>
            <a:pPr marL="285750" indent="-285750">
              <a:lnSpc>
                <a:spcPct val="150000"/>
              </a:lnSpc>
            </a:pPr>
            <a:r>
              <a:rPr lang="de-DE" dirty="0"/>
              <a:t>Kooperation ‚Erasmus+ Schule‘ </a:t>
            </a:r>
          </a:p>
          <a:p>
            <a:pPr marL="285750" indent="-285750">
              <a:lnSpc>
                <a:spcPct val="150000"/>
              </a:lnSpc>
            </a:pPr>
            <a:r>
              <a:rPr lang="de-DE" dirty="0"/>
              <a:t>Koordinator PH Freiburg, Partnerorganisationen in Tschechien, Polen, Spanien, Italien </a:t>
            </a:r>
          </a:p>
          <a:p>
            <a:pPr marL="285750" indent="-285750">
              <a:lnSpc>
                <a:spcPct val="150000"/>
              </a:lnSpc>
            </a:pPr>
            <a:r>
              <a:rPr lang="de-DE" dirty="0"/>
              <a:t>Datenschutz, Datenrechte und Datensicherheit für </a:t>
            </a:r>
            <a:r>
              <a:rPr lang="de-DE" dirty="0" err="1"/>
              <a:t>SuS</a:t>
            </a:r>
            <a:r>
              <a:rPr lang="de-DE" dirty="0"/>
              <a:t> (10-18J)</a:t>
            </a:r>
            <a:endParaRPr lang="en-GB" dirty="0"/>
          </a:p>
          <a:p>
            <a:pPr marL="285750" indent="-285750">
              <a:lnSpc>
                <a:spcPct val="150000"/>
              </a:lnSpc>
            </a:pPr>
            <a:r>
              <a:rPr lang="de-DE" dirty="0"/>
              <a:t>Spielerische Web-Applikationen (Lerntools) und Lehrmaterialien (Abs, PPs) </a:t>
            </a:r>
          </a:p>
          <a:p>
            <a:pPr marL="285750" indent="-285750">
              <a:lnSpc>
                <a:spcPct val="150000"/>
              </a:lnSpc>
            </a:pPr>
            <a:r>
              <a:rPr lang="de-DE" dirty="0"/>
              <a:t>Übergeordnetes Ziel </a:t>
            </a:r>
            <a:r>
              <a:rPr lang="de-DE" b="1" dirty="0"/>
              <a:t>Demokratiestärkung + Digitale Selbstbestimmung</a:t>
            </a:r>
            <a:endParaRPr lang="de-DE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91D4F263-607D-4782-F84F-14874C1B43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5777" y="-148563"/>
            <a:ext cx="2880360" cy="2880360"/>
          </a:xfrm>
          <a:prstGeom prst="rect">
            <a:avLst/>
          </a:prstGeom>
        </p:spPr>
      </p:pic>
      <p:pic>
        <p:nvPicPr>
          <p:cNvPr id="5" name="Grafik 4" descr="Ein Bild, das Symbol, Schrift, Logo, Kreis enthält.&#10;&#10;KI-generierte Inhalte können fehlerhaft sein.">
            <a:extLst>
              <a:ext uri="{FF2B5EF4-FFF2-40B4-BE49-F238E27FC236}">
                <a16:creationId xmlns:a16="http://schemas.microsoft.com/office/drawing/2014/main" id="{8E995682-9D2E-DD9D-D27E-4447FD74DF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4393" y="22005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674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>
          <a:extLst>
            <a:ext uri="{FF2B5EF4-FFF2-40B4-BE49-F238E27FC236}">
              <a16:creationId xmlns:a16="http://schemas.microsoft.com/office/drawing/2014/main" id="{7BE4DE7E-2313-D3FB-34A9-B9CB7A36AD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E373F4AE-7580-427F-F83B-E4460E25298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30666"/>
          <a:stretch>
            <a:fillRect/>
          </a:stretch>
        </p:blipFill>
        <p:spPr>
          <a:xfrm>
            <a:off x="569495" y="624840"/>
            <a:ext cx="10525225" cy="563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164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>
          <a:extLst>
            <a:ext uri="{FF2B5EF4-FFF2-40B4-BE49-F238E27FC236}">
              <a16:creationId xmlns:a16="http://schemas.microsoft.com/office/drawing/2014/main" id="{F3C05F66-410B-4D79-4C2A-C9A93C957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81C3AEC0-3C46-5668-9613-38BCF5B2701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30666"/>
          <a:stretch>
            <a:fillRect/>
          </a:stretch>
        </p:blipFill>
        <p:spPr>
          <a:xfrm>
            <a:off x="569495" y="610864"/>
            <a:ext cx="10525225" cy="5636272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8F1D5DAD-3FE9-78C0-A7C3-43CA256D915D}"/>
              </a:ext>
            </a:extLst>
          </p:cNvPr>
          <p:cNvSpPr/>
          <p:nvPr/>
        </p:nvSpPr>
        <p:spPr>
          <a:xfrm>
            <a:off x="569495" y="1587487"/>
            <a:ext cx="2051785" cy="3505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432A9856-F920-881C-F4D8-697E37A766C1}"/>
              </a:ext>
            </a:extLst>
          </p:cNvPr>
          <p:cNvSpPr/>
          <p:nvPr/>
        </p:nvSpPr>
        <p:spPr>
          <a:xfrm>
            <a:off x="1371600" y="792480"/>
            <a:ext cx="1402080" cy="5943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275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D4AE54-A1AC-360D-BAA3-23C77EE9E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7" name="Inhaltsplatzhalter 6">
            <a:extLst>
              <a:ext uri="{FF2B5EF4-FFF2-40B4-BE49-F238E27FC236}">
                <a16:creationId xmlns:a16="http://schemas.microsoft.com/office/drawing/2014/main" id="{DFD0FBE7-15CA-757C-DCD4-BD4619662C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89914" y="1320353"/>
            <a:ext cx="5442857" cy="5282496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C6F55A90-1115-40CA-E63E-DED230564B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45" y="113378"/>
            <a:ext cx="8402223" cy="182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640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4124F7-964C-304F-AAD1-A93021C20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7" name="Inhaltsplatzhalter 6">
            <a:extLst>
              <a:ext uri="{FF2B5EF4-FFF2-40B4-BE49-F238E27FC236}">
                <a16:creationId xmlns:a16="http://schemas.microsoft.com/office/drawing/2014/main" id="{9357D767-4D01-56E4-D6A5-76386BC5AA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6736" y="777657"/>
            <a:ext cx="7401958" cy="1505160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5E8AF07B-57FE-71F4-024D-926AFB87CD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7740" y="454045"/>
            <a:ext cx="4906060" cy="6211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8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00F47D-1427-E87C-5D61-1EB7FC259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F3442482-AC8E-59FB-687B-640DE3E4DB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2073" y="1848343"/>
            <a:ext cx="8087854" cy="4305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2907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>
          <a:extLst>
            <a:ext uri="{FF2B5EF4-FFF2-40B4-BE49-F238E27FC236}">
              <a16:creationId xmlns:a16="http://schemas.microsoft.com/office/drawing/2014/main" id="{9ED4CDF2-8A53-668C-0F4D-DEA512FAD8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5">
            <a:extLst>
              <a:ext uri="{FF2B5EF4-FFF2-40B4-BE49-F238E27FC236}">
                <a16:creationId xmlns:a16="http://schemas.microsoft.com/office/drawing/2014/main" id="{BC1F604B-63F0-1689-DF98-0BECFDB2640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23257" y="457200"/>
            <a:ext cx="9492343" cy="13421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56"/>
              <a:buFont typeface="Arial"/>
              <a:buNone/>
            </a:pPr>
            <a:r>
              <a:rPr lang="de-DE" sz="3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Phishing Erkennen:</a:t>
            </a:r>
            <a:br>
              <a:rPr lang="de-DE" sz="3200" i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de-DE" sz="4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Das </a:t>
            </a:r>
            <a:r>
              <a:rPr lang="de-DE" sz="4200" i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FALSE-</a:t>
            </a:r>
            <a:r>
              <a:rPr lang="de-DE" sz="4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Modell </a:t>
            </a:r>
            <a:endParaRPr sz="42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Inhaltsplatzhalter 2">
            <a:extLst>
              <a:ext uri="{FF2B5EF4-FFF2-40B4-BE49-F238E27FC236}">
                <a16:creationId xmlns:a16="http://schemas.microsoft.com/office/drawing/2014/main" id="{91FEF9F8-53B1-6391-D90C-D8EC6BAEBCF2}"/>
              </a:ext>
            </a:extLst>
          </p:cNvPr>
          <p:cNvSpPr txBox="1">
            <a:spLocks/>
          </p:cNvSpPr>
          <p:nvPr/>
        </p:nvSpPr>
        <p:spPr>
          <a:xfrm>
            <a:off x="840770" y="2240281"/>
            <a:ext cx="10510459" cy="3581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50000"/>
              </a:lnSpc>
              <a:buNone/>
            </a:pPr>
            <a:r>
              <a:rPr lang="de-DE" sz="2800" b="1" dirty="0"/>
              <a:t>F </a:t>
            </a:r>
            <a:r>
              <a:rPr lang="de-DE" sz="2800" dirty="0"/>
              <a:t>– </a:t>
            </a:r>
            <a:r>
              <a:rPr lang="de-DE" sz="2800" b="1" dirty="0"/>
              <a:t>F</a:t>
            </a:r>
            <a:r>
              <a:rPr lang="de-DE" sz="2800" dirty="0"/>
              <a:t>alsche Vertrautheit</a:t>
            </a:r>
            <a:br>
              <a:rPr lang="de-DE" sz="2800" dirty="0"/>
            </a:br>
            <a:r>
              <a:rPr lang="de-DE" sz="2800" b="1" dirty="0"/>
              <a:t>A</a:t>
            </a:r>
            <a:r>
              <a:rPr lang="de-DE" sz="2800" dirty="0"/>
              <a:t> – </a:t>
            </a:r>
            <a:r>
              <a:rPr lang="de-DE" sz="2800" b="1" dirty="0"/>
              <a:t>A</a:t>
            </a:r>
            <a:r>
              <a:rPr lang="de-DE" sz="2800" dirty="0"/>
              <a:t>larmieren</a:t>
            </a:r>
            <a:br>
              <a:rPr lang="de-DE" sz="2800" dirty="0"/>
            </a:br>
            <a:r>
              <a:rPr lang="de-DE" sz="2800" b="1" dirty="0"/>
              <a:t>L</a:t>
            </a:r>
            <a:r>
              <a:rPr lang="de-DE" sz="2800" dirty="0"/>
              <a:t> – </a:t>
            </a:r>
            <a:r>
              <a:rPr lang="de-DE" sz="2800" b="1" dirty="0"/>
              <a:t>L</a:t>
            </a:r>
            <a:r>
              <a:rPr lang="de-DE" sz="2800" dirty="0"/>
              <a:t>angzeitkontakte</a:t>
            </a:r>
            <a:br>
              <a:rPr lang="de-DE" sz="2800" dirty="0"/>
            </a:br>
            <a:r>
              <a:rPr lang="de-DE" sz="2800" b="1" dirty="0"/>
              <a:t>S</a:t>
            </a:r>
            <a:r>
              <a:rPr lang="de-DE" sz="2800" dirty="0"/>
              <a:t> – </a:t>
            </a:r>
            <a:r>
              <a:rPr lang="de-DE" sz="2800" b="1" dirty="0"/>
              <a:t>S</a:t>
            </a:r>
            <a:r>
              <a:rPr lang="de-DE" sz="2800" dirty="0"/>
              <a:t>chnelles Handeln</a:t>
            </a:r>
            <a:br>
              <a:rPr lang="de-DE" sz="2800" dirty="0"/>
            </a:br>
            <a:r>
              <a:rPr lang="de-DE" sz="2800" b="1" dirty="0"/>
              <a:t>E</a:t>
            </a:r>
            <a:r>
              <a:rPr lang="de-DE" sz="2800" dirty="0"/>
              <a:t> – </a:t>
            </a:r>
            <a:r>
              <a:rPr lang="de-DE" sz="2800" b="1" dirty="0"/>
              <a:t>E</a:t>
            </a:r>
            <a:r>
              <a:rPr lang="de-DE" sz="2800" dirty="0"/>
              <a:t>ingeschränkte Kommunikation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42702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>
          <a:extLst>
            <a:ext uri="{FF2B5EF4-FFF2-40B4-BE49-F238E27FC236}">
              <a16:creationId xmlns:a16="http://schemas.microsoft.com/office/drawing/2014/main" id="{2CAB066C-91A6-EA09-0FA7-0C52A56A97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5">
            <a:extLst>
              <a:ext uri="{FF2B5EF4-FFF2-40B4-BE49-F238E27FC236}">
                <a16:creationId xmlns:a16="http://schemas.microsoft.com/office/drawing/2014/main" id="{23705DBE-2D99-5E29-E2CF-9DAC6E1CAE7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25921" y="1097280"/>
            <a:ext cx="6246223" cy="13421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 fontScale="90000"/>
          </a:bodyPr>
          <a:lstStyle/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56"/>
              <a:buFont typeface="Arial"/>
              <a:buNone/>
            </a:pPr>
            <a:r>
              <a:rPr lang="de-DE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Wieso </a:t>
            </a:r>
            <a:r>
              <a:rPr lang="de-D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brauchen wir in diesen Themen mehr Bildungsmaßnahmen? 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408DE8B1-56FE-7B6A-F437-E56F9D9AFD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173022"/>
            <a:ext cx="5867400" cy="3940399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7B15AC77-05CB-B2FB-0A03-D9F88CA67B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402" y="1768330"/>
            <a:ext cx="5867400" cy="4359478"/>
          </a:xfrm>
          <a:prstGeom prst="rect">
            <a:avLst/>
          </a:prstGeom>
        </p:spPr>
      </p:pic>
      <p:graphicFrame>
        <p:nvGraphicFramePr>
          <p:cNvPr id="202" name="Google Shape;200;p5">
            <a:extLst>
              <a:ext uri="{FF2B5EF4-FFF2-40B4-BE49-F238E27FC236}">
                <a16:creationId xmlns:a16="http://schemas.microsoft.com/office/drawing/2014/main" id="{8F039014-5C30-A225-C74B-D554685DF435}"/>
              </a:ext>
            </a:extLst>
          </p:cNvPr>
          <p:cNvGraphicFramePr/>
          <p:nvPr/>
        </p:nvGraphicFramePr>
        <p:xfrm>
          <a:off x="625626" y="2256500"/>
          <a:ext cx="4294232" cy="39403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708817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2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F0680F-C2A5-6490-DF3F-FF922A5002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79" y="0"/>
            <a:ext cx="5556183" cy="1087819"/>
          </a:xfrm>
        </p:spPr>
        <p:txBody>
          <a:bodyPr anchor="b">
            <a:normAutofit/>
          </a:bodyPr>
          <a:lstStyle/>
          <a:p>
            <a:r>
              <a:rPr lang="de-DE" i="1"/>
              <a:t>Unsere Lehrmaterialien</a:t>
            </a:r>
            <a:endParaRPr lang="en-GB" i="1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D5FE4D1-919D-B2BD-CEA4-EE1D65DACB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80" y="1392255"/>
            <a:ext cx="4625741" cy="4784708"/>
          </a:xfrm>
        </p:spPr>
        <p:txBody>
          <a:bodyPr>
            <a:normAutofit/>
          </a:bodyPr>
          <a:lstStyle/>
          <a:p>
            <a:r>
              <a:rPr lang="de-DE" sz="2400"/>
              <a:t>Unterrichtseinheiten in drei Kompetenzfeldern (Curriculum)</a:t>
            </a:r>
          </a:p>
          <a:p>
            <a:r>
              <a:rPr lang="de-DE" sz="2400"/>
              <a:t>Arbeitsblätter, Präsentationen, Quizze wie </a:t>
            </a:r>
            <a:r>
              <a:rPr lang="de-DE" sz="2400" err="1"/>
              <a:t>Kahoots</a:t>
            </a:r>
            <a:r>
              <a:rPr lang="de-DE" sz="2400"/>
              <a:t> und </a:t>
            </a:r>
            <a:r>
              <a:rPr lang="de-DE" sz="2400" b="1"/>
              <a:t>Spiele</a:t>
            </a:r>
          </a:p>
          <a:p>
            <a:r>
              <a:rPr lang="de-DE" sz="2400" b="1"/>
              <a:t>Lernhürden </a:t>
            </a:r>
            <a:r>
              <a:rPr lang="de-DE" sz="2400"/>
              <a:t>berücksichtigen: Wo holen wir die Schüler*innen ab? </a:t>
            </a:r>
          </a:p>
          <a:p>
            <a:pPr marL="457200" lvl="1" indent="0">
              <a:buNone/>
            </a:pPr>
            <a:r>
              <a:rPr lang="de-DE" b="1"/>
              <a:t>! Es ist genug Wissen vorhanden</a:t>
            </a:r>
          </a:p>
          <a:p>
            <a:pPr marL="457200" lvl="1" indent="0">
              <a:buNone/>
            </a:pPr>
            <a:r>
              <a:rPr lang="de-DE" b="1"/>
              <a:t>! Nutzung desensibilisiert</a:t>
            </a:r>
            <a:endParaRPr lang="en-GB" b="1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61EED5F0-F058-490D-5CF4-CC5D662A1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1600" y="911356"/>
            <a:ext cx="7748162" cy="426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486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2D2896-99FB-D52A-FD75-502B8D4C2E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FDD9AFE-9B09-DE71-390D-5034CE9389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80" y="0"/>
            <a:ext cx="4443154" cy="1087819"/>
          </a:xfrm>
        </p:spPr>
        <p:txBody>
          <a:bodyPr anchor="b">
            <a:normAutofit/>
          </a:bodyPr>
          <a:lstStyle/>
          <a:p>
            <a:r>
              <a:rPr lang="de-DE" i="1"/>
              <a:t>Syllabi - Aufbau</a:t>
            </a:r>
            <a:endParaRPr lang="en-GB" i="1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396E00D-0B43-CB4B-1D48-BC5AE5E370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80" y="1392255"/>
            <a:ext cx="4258491" cy="47847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b="1"/>
              <a:t>1: Unterrichtsentwurf</a:t>
            </a:r>
          </a:p>
          <a:p>
            <a:pPr marL="0" indent="0">
              <a:buNone/>
            </a:pPr>
            <a:endParaRPr lang="de-DE" b="1"/>
          </a:p>
          <a:p>
            <a:pPr marL="0" indent="0">
              <a:buNone/>
            </a:pPr>
            <a:r>
              <a:rPr lang="de-DE">
                <a:sym typeface="Wingdings" panose="05000000000000000000" pitchFamily="2" charset="2"/>
              </a:rPr>
              <a:t> Lernziele</a:t>
            </a:r>
          </a:p>
          <a:p>
            <a:pPr marL="144000" indent="-457200">
              <a:buNone/>
            </a:pPr>
            <a:r>
              <a:rPr lang="de-DE">
                <a:sym typeface="Wingdings" panose="05000000000000000000" pitchFamily="2" charset="2"/>
              </a:rPr>
              <a:t> detaillierter flexibler Ablaufplan</a:t>
            </a:r>
          </a:p>
          <a:p>
            <a:pPr marL="144000" indent="-457200">
              <a:buNone/>
            </a:pPr>
            <a:r>
              <a:rPr lang="de-DE">
                <a:sym typeface="Wingdings" panose="05000000000000000000" pitchFamily="2" charset="2"/>
              </a:rPr>
              <a:t> verlinkte Medien, insbes. Präsentation für Unterricht mit weiteren Erläuterungen</a:t>
            </a:r>
            <a:endParaRPr lang="en-GB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DB6B763-8C90-9412-E901-98BA0FE52B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543909"/>
            <a:ext cx="6650392" cy="4916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20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25F40D-30B8-4EB6-F61B-95A9DCCB8E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952F53-13E9-60DD-7CE1-456E9BFE7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80" y="0"/>
            <a:ext cx="4443154" cy="1087819"/>
          </a:xfrm>
        </p:spPr>
        <p:txBody>
          <a:bodyPr anchor="b">
            <a:normAutofit/>
          </a:bodyPr>
          <a:lstStyle/>
          <a:p>
            <a:r>
              <a:rPr lang="de-DE" i="1"/>
              <a:t>Syllabi - Aufbau</a:t>
            </a:r>
            <a:endParaRPr lang="en-GB" i="1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49FCDD4-57F4-AA0D-D5CE-F2847E7F4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80" y="1392255"/>
            <a:ext cx="4258491" cy="47847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b="1"/>
              <a:t>2: Training Material</a:t>
            </a:r>
          </a:p>
          <a:p>
            <a:pPr marL="0" indent="0">
              <a:buNone/>
            </a:pPr>
            <a:endParaRPr lang="de-DE" b="1"/>
          </a:p>
          <a:p>
            <a:pPr>
              <a:buFont typeface="Wingdings" panose="05000000000000000000" pitchFamily="2" charset="2"/>
              <a:buChar char="à"/>
            </a:pPr>
            <a:r>
              <a:rPr lang="de-DE">
                <a:sym typeface="Wingdings" panose="05000000000000000000" pitchFamily="2" charset="2"/>
              </a:rPr>
              <a:t>Materialien basierend auf UE 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de-DE">
                <a:sym typeface="Wingdings" panose="05000000000000000000" pitchFamily="2" charset="2"/>
              </a:rPr>
              <a:t>Verlinkt in UE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de-DE">
                <a:sym typeface="Wingdings" panose="05000000000000000000" pitchFamily="2" charset="2"/>
              </a:rPr>
              <a:t>anpassbare PP-Folien, Arbeitsblätter, Poster </a:t>
            </a:r>
            <a:r>
              <a:rPr lang="de-DE" err="1">
                <a:sym typeface="Wingdings" panose="05000000000000000000" pitchFamily="2" charset="2"/>
              </a:rPr>
              <a:t>uvm</a:t>
            </a:r>
            <a:r>
              <a:rPr lang="de-DE">
                <a:sym typeface="Wingdings" panose="05000000000000000000" pitchFamily="2" charset="2"/>
              </a:rPr>
              <a:t>.	</a:t>
            </a:r>
            <a:endParaRPr lang="en-GB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03AC85CD-505A-6935-425E-B6055FA4BC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7841" y="543909"/>
            <a:ext cx="6642059" cy="3506503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7142D959-6D90-BFA5-71C1-D58C6B272C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3818" y="3211978"/>
            <a:ext cx="6378182" cy="3645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505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42E66C-EC32-1753-4825-26488CE040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06BCB4-8E96-3558-E5C8-C4EA8F9764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80" y="0"/>
            <a:ext cx="4443154" cy="1087819"/>
          </a:xfrm>
        </p:spPr>
        <p:txBody>
          <a:bodyPr anchor="b">
            <a:normAutofit/>
          </a:bodyPr>
          <a:lstStyle/>
          <a:p>
            <a:r>
              <a:rPr lang="de-DE" i="1"/>
              <a:t>Syllabi - Aufbau</a:t>
            </a:r>
            <a:endParaRPr lang="en-GB" i="1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044A75B-D339-2C09-D515-7F93F15688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80" y="1392255"/>
            <a:ext cx="4258491" cy="47847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de-DE" b="1"/>
              <a:t>3: Learning Tools</a:t>
            </a:r>
          </a:p>
          <a:p>
            <a:pPr marL="0" indent="0">
              <a:buNone/>
            </a:pPr>
            <a:endParaRPr lang="de-DE" b="1"/>
          </a:p>
          <a:p>
            <a:pPr>
              <a:buFont typeface="Wingdings" panose="05000000000000000000" pitchFamily="2" charset="2"/>
              <a:buChar char="à"/>
            </a:pPr>
            <a:r>
              <a:rPr lang="de-DE">
                <a:sym typeface="Wingdings" panose="05000000000000000000" pitchFamily="2" charset="2"/>
              </a:rPr>
              <a:t>Online-Spiele, Quizze und Chat-Assistenten </a:t>
            </a:r>
          </a:p>
          <a:p>
            <a:pPr lvl="1">
              <a:buFont typeface="Wingdings" panose="05000000000000000000" pitchFamily="2" charset="2"/>
              <a:buChar char="à"/>
            </a:pPr>
            <a:r>
              <a:rPr lang="de-DE" err="1">
                <a:sym typeface="Wingdings" panose="05000000000000000000" pitchFamily="2" charset="2"/>
              </a:rPr>
              <a:t>Kahoots</a:t>
            </a:r>
            <a:endParaRPr lang="de-DE">
              <a:sym typeface="Wingdings" panose="05000000000000000000" pitchFamily="2" charset="2"/>
            </a:endParaRPr>
          </a:p>
          <a:p>
            <a:pPr lvl="1">
              <a:buFont typeface="Wingdings" panose="05000000000000000000" pitchFamily="2" charset="2"/>
              <a:buChar char="à"/>
            </a:pPr>
            <a:r>
              <a:rPr lang="de-DE" err="1">
                <a:sym typeface="Wingdings" panose="05000000000000000000" pitchFamily="2" charset="2"/>
              </a:rPr>
              <a:t>Interacty</a:t>
            </a:r>
            <a:endParaRPr lang="de-DE">
              <a:sym typeface="Wingdings" panose="05000000000000000000" pitchFamily="2" charset="2"/>
            </a:endParaRPr>
          </a:p>
          <a:p>
            <a:pPr lvl="1">
              <a:buFont typeface="Wingdings" panose="05000000000000000000" pitchFamily="2" charset="2"/>
              <a:buChar char="à"/>
            </a:pPr>
            <a:r>
              <a:rPr lang="de-DE">
                <a:sym typeface="Wingdings" panose="05000000000000000000" pitchFamily="2" charset="2"/>
              </a:rPr>
              <a:t>Web-Games</a:t>
            </a:r>
          </a:p>
          <a:p>
            <a:pPr lvl="1">
              <a:buFont typeface="Wingdings" panose="05000000000000000000" pitchFamily="2" charset="2"/>
              <a:buChar char="à"/>
            </a:pPr>
            <a:endParaRPr lang="de-DE"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à"/>
            </a:pPr>
            <a:r>
              <a:rPr lang="de-DE">
                <a:sym typeface="Wingdings" panose="05000000000000000000" pitchFamily="2" charset="2"/>
              </a:rPr>
              <a:t>Thematisch angepasst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de-DE">
                <a:sym typeface="Wingdings" panose="05000000000000000000" pitchFamily="2" charset="2"/>
              </a:rPr>
              <a:t>basierend auf UE </a:t>
            </a:r>
          </a:p>
          <a:p>
            <a:pPr marL="0" indent="0">
              <a:buNone/>
            </a:pPr>
            <a:r>
              <a:rPr lang="de-DE">
                <a:sym typeface="Wingdings" panose="05000000000000000000" pitchFamily="2" charset="2"/>
              </a:rPr>
              <a:t>	</a:t>
            </a:r>
            <a:endParaRPr lang="en-GB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968E8729-93D0-F951-F892-F14AC02427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9162" y="1404287"/>
            <a:ext cx="5561358" cy="363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501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76B4F-A9F9-1881-697A-7DD9065D6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6330" y="2943869"/>
            <a:ext cx="9016409" cy="1051885"/>
          </a:xfrm>
        </p:spPr>
        <p:txBody>
          <a:bodyPr anchor="ctr">
            <a:normAutofit/>
          </a:bodyPr>
          <a:lstStyle/>
          <a:p>
            <a:pPr algn="ctr"/>
            <a:r>
              <a:rPr lang="de-DE" sz="3200">
                <a:solidFill>
                  <a:schemeClr val="tx1">
                    <a:lumMod val="65000"/>
                    <a:lumOff val="35000"/>
                  </a:schemeClr>
                </a:solidFill>
              </a:rPr>
              <a:t>&gt; NutzerInnen-Perspektive &lt;</a:t>
            </a:r>
            <a:endParaRPr lang="en-GB" sz="32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9" name="Graphic 8" descr="Users outline">
            <a:extLst>
              <a:ext uri="{FF2B5EF4-FFF2-40B4-BE49-F238E27FC236}">
                <a16:creationId xmlns:a16="http://schemas.microsoft.com/office/drawing/2014/main" id="{C212AF3C-2510-6DC0-03C9-2C27490B48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1055" y="2425991"/>
            <a:ext cx="1897674" cy="1897674"/>
          </a:xfrm>
          <a:prstGeom prst="rect">
            <a:avLst/>
          </a:prstGeom>
        </p:spPr>
      </p:pic>
      <p:pic>
        <p:nvPicPr>
          <p:cNvPr id="7" name="Graphic 6" descr="Classroom with solid fill">
            <a:extLst>
              <a:ext uri="{FF2B5EF4-FFF2-40B4-BE49-F238E27FC236}">
                <a16:creationId xmlns:a16="http://schemas.microsoft.com/office/drawing/2014/main" id="{A5342B7E-CB21-72A4-BD1D-CD8766E7D9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80340" y="2320532"/>
            <a:ext cx="1911768" cy="191176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35F904-07AC-B1B3-E068-EFF98CD4E7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1056" y="4628363"/>
            <a:ext cx="10278418" cy="980311"/>
          </a:xfrm>
        </p:spPr>
        <p:txBody>
          <a:bodyPr anchor="t">
            <a:normAutofit fontScale="92500"/>
          </a:bodyPr>
          <a:lstStyle/>
          <a:p>
            <a:pPr marL="0" indent="0" algn="ctr">
              <a:buNone/>
            </a:pPr>
            <a:r>
              <a:rPr lang="de-DE" sz="2400" b="1">
                <a:solidFill>
                  <a:schemeClr val="tx1">
                    <a:lumMod val="65000"/>
                    <a:lumOff val="35000"/>
                  </a:schemeClr>
                </a:solidFill>
              </a:rPr>
              <a:t>Schüler*innen WIE AUCH Lehrkräfte! </a:t>
            </a:r>
          </a:p>
          <a:p>
            <a:pPr marL="0" indent="0" algn="ctr">
              <a:buNone/>
            </a:pPr>
            <a:r>
              <a:rPr lang="de-DE" sz="240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 Unterrichtswerkzeuge müssen für beide Seiten verständlich und nutzbar sein</a:t>
            </a:r>
            <a:endParaRPr lang="en-GB" sz="20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Google Shape;197;p5">
            <a:extLst>
              <a:ext uri="{FF2B5EF4-FFF2-40B4-BE49-F238E27FC236}">
                <a16:creationId xmlns:a16="http://schemas.microsoft.com/office/drawing/2014/main" id="{8E5A220C-D202-97B0-1E4A-094D90635990}"/>
              </a:ext>
            </a:extLst>
          </p:cNvPr>
          <p:cNvSpPr txBox="1">
            <a:spLocks/>
          </p:cNvSpPr>
          <p:nvPr/>
        </p:nvSpPr>
        <p:spPr>
          <a:xfrm>
            <a:off x="1023257" y="457200"/>
            <a:ext cx="9016409" cy="134210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3556"/>
              <a:buFont typeface="Arial"/>
              <a:buNone/>
            </a:pPr>
            <a:r>
              <a:rPr lang="de-DE" i="1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DataPro</a:t>
            </a:r>
            <a:r>
              <a:rPr lang="de-DE" i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Ansatz</a:t>
            </a:r>
            <a:r>
              <a:rPr lang="de-D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43253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70C16B-CC42-C96D-FFC7-381C35949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i="1" err="1">
                <a:latin typeface="+mn-lt"/>
              </a:rPr>
              <a:t>SuS</a:t>
            </a:r>
            <a:r>
              <a:rPr lang="de-DE" sz="3600" i="1">
                <a:latin typeface="+mn-lt"/>
              </a:rPr>
              <a:t>-Perspektive: </a:t>
            </a:r>
            <a:r>
              <a:rPr lang="de-DE" sz="36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Bequemlichkeit geht vor Wissen über Datenschutz </a:t>
            </a:r>
            <a:endParaRPr lang="en-GB" sz="3600">
              <a:solidFill>
                <a:schemeClr val="tx1">
                  <a:lumMod val="85000"/>
                  <a:lumOff val="15000"/>
                </a:schemeClr>
              </a:solidFill>
              <a:latin typeface="+mn-lt"/>
            </a:endParaRPr>
          </a:p>
        </p:txBody>
      </p:sp>
      <p:graphicFrame>
        <p:nvGraphicFramePr>
          <p:cNvPr id="4" name="Inhaltsplatzhalter 3">
            <a:extLst>
              <a:ext uri="{FF2B5EF4-FFF2-40B4-BE49-F238E27FC236}">
                <a16:creationId xmlns:a16="http://schemas.microsoft.com/office/drawing/2014/main" id="{11ABB47B-0C56-0FE2-B90C-8FF9FDED3B1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729882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36C62A-94C4-BCC2-2BFB-3D98897559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9D17F7B-4A40-84DC-520D-F7A6D28085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80" y="2995913"/>
            <a:ext cx="4267200" cy="3181050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de-DE" dirty="0" err="1">
                <a:sym typeface="Wingdings" panose="05000000000000000000" pitchFamily="2" charset="2"/>
              </a:rPr>
              <a:t>ChatAssistent</a:t>
            </a:r>
            <a:r>
              <a:rPr lang="de-DE" dirty="0">
                <a:sym typeface="Wingdings" panose="05000000000000000000" pitchFamily="2" charset="2"/>
              </a:rPr>
              <a:t>:</a:t>
            </a:r>
          </a:p>
          <a:p>
            <a:pPr marL="457200" lvl="1" indent="0">
              <a:buNone/>
            </a:pPr>
            <a:r>
              <a:rPr lang="de-DE" sz="1700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  <a:hlinkClick r:id="rId3"/>
              </a:rPr>
              <a:t> </a:t>
            </a:r>
            <a:r>
              <a:rPr lang="de-DE" sz="1700" dirty="0">
                <a:sym typeface="Wingdings" panose="05000000000000000000" pitchFamily="2" charset="2"/>
                <a:hlinkClick r:id="rId3"/>
              </a:rPr>
              <a:t>https://datapro.cyber-geiger.com/</a:t>
            </a:r>
            <a:r>
              <a:rPr lang="de-DE" sz="1700" dirty="0">
                <a:sym typeface="Wingdings" panose="05000000000000000000" pitchFamily="2" charset="2"/>
              </a:rPr>
              <a:t> </a:t>
            </a:r>
          </a:p>
          <a:p>
            <a:pPr marL="457200" lvl="1" indent="0">
              <a:buNone/>
            </a:pPr>
            <a:r>
              <a:rPr lang="de-DE" dirty="0">
                <a:sym typeface="Wingdings" panose="05000000000000000000" pitchFamily="2" charset="2"/>
              </a:rPr>
              <a:t>Web-Game:</a:t>
            </a:r>
          </a:p>
          <a:p>
            <a:pPr marL="457200" lvl="1" indent="0">
              <a:buNone/>
            </a:pPr>
            <a:r>
              <a:rPr lang="de-DE" sz="1900" dirty="0">
                <a:sym typeface="Wingdings" panose="05000000000000000000" pitchFamily="2" charset="2"/>
                <a:hlinkClick r:id="rId4"/>
              </a:rPr>
              <a:t>http://86.119.31.98/</a:t>
            </a:r>
            <a:endParaRPr lang="de-DE" sz="1900" dirty="0"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r>
              <a:rPr lang="de-DE" dirty="0" err="1">
                <a:sym typeface="Wingdings" panose="05000000000000000000" pitchFamily="2" charset="2"/>
              </a:rPr>
              <a:t>Kahoot</a:t>
            </a:r>
            <a:r>
              <a:rPr lang="de-DE" dirty="0">
                <a:sym typeface="Wingdings" panose="05000000000000000000" pitchFamily="2" charset="2"/>
              </a:rPr>
              <a:t>:</a:t>
            </a:r>
            <a:endParaRPr lang="de-DE" sz="1900" u="sng" dirty="0">
              <a:sym typeface="Wingdings" panose="05000000000000000000" pitchFamily="2" charset="2"/>
              <a:hlinkClick r:id="rId5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457200" lvl="1" indent="0">
              <a:buNone/>
            </a:pPr>
            <a:r>
              <a:rPr lang="de-DE" sz="1900" dirty="0">
                <a:solidFill>
                  <a:srgbClr val="467886"/>
                </a:solidFill>
                <a:sym typeface="Wingdings" panose="05000000000000000000" pitchFamily="2" charset="2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https://create.kahoot.it/share/geschaftsmodelle-digitaler-plattformen/873d33fa-b805-4bec-a11b-b223c5738ff9</a:t>
            </a:r>
            <a:endParaRPr lang="de-DE" sz="1900" dirty="0"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endParaRPr lang="de-DE" sz="1900" dirty="0">
              <a:sym typeface="Wingdings" panose="05000000000000000000" pitchFamily="2" charset="2"/>
            </a:endParaRP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6DA0958D-39C1-56DC-450F-A680EEF7B8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76264" y="543909"/>
            <a:ext cx="7315736" cy="3059404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24E69797-7256-58DA-298A-268AD0DE4A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33075" y="2067947"/>
            <a:ext cx="5420481" cy="2934109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D2ADBD13-D70F-B239-449D-5F8BEBFD7EF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94631" y="2995913"/>
            <a:ext cx="5561358" cy="3633272"/>
          </a:xfrm>
          <a:prstGeom prst="rect">
            <a:avLst/>
          </a:prstGeom>
        </p:spPr>
      </p:pic>
      <p:sp>
        <p:nvSpPr>
          <p:cNvPr id="5" name="Google Shape;197;p5">
            <a:extLst>
              <a:ext uri="{FF2B5EF4-FFF2-40B4-BE49-F238E27FC236}">
                <a16:creationId xmlns:a16="http://schemas.microsoft.com/office/drawing/2014/main" id="{7F001E4B-2DE8-2C2C-74C9-C2C13982881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32852" y="1392255"/>
            <a:ext cx="4443412" cy="1087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56"/>
              <a:buFont typeface="Arial"/>
              <a:buNone/>
            </a:pPr>
            <a:r>
              <a:rPr lang="de-DE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Wie? </a:t>
            </a:r>
            <a:br>
              <a:rPr lang="de-D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de-D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Aktivierung durch Lern-Spiele!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25562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>
          <a:extLst>
            <a:ext uri="{FF2B5EF4-FFF2-40B4-BE49-F238E27FC236}">
              <a16:creationId xmlns:a16="http://schemas.microsoft.com/office/drawing/2014/main" id="{3EB02AA0-55E7-41F0-4228-9C05E8EE9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5">
            <a:extLst>
              <a:ext uri="{FF2B5EF4-FFF2-40B4-BE49-F238E27FC236}">
                <a16:creationId xmlns:a16="http://schemas.microsoft.com/office/drawing/2014/main" id="{67DFF244-25DC-0BD7-0B4C-7147B9D885B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62001" y="457200"/>
            <a:ext cx="9753600" cy="13421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56"/>
              <a:buFont typeface="Arial"/>
              <a:buNone/>
            </a:pPr>
            <a:r>
              <a:rPr lang="de-DE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Curriculum</a:t>
            </a:r>
            <a:r>
              <a:rPr lang="de-D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7270874-FF40-BA80-90F7-9E26C848C0E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5475" y="2255838"/>
            <a:ext cx="4379662" cy="29428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fontAlgn="t">
              <a:buNone/>
            </a:pPr>
            <a:r>
              <a:rPr lang="de-DE" b="1"/>
              <a:t>3 Themencluster</a:t>
            </a:r>
          </a:p>
          <a:p>
            <a:pPr marL="0" indent="0" fontAlgn="t">
              <a:buNone/>
            </a:pPr>
            <a:endParaRPr lang="de-DE"/>
          </a:p>
          <a:p>
            <a:pPr marL="285750" indent="-285750" fontAlgn="t">
              <a:buFont typeface="Wingdings" panose="05000000000000000000" pitchFamily="2" charset="2"/>
              <a:buChar char="à"/>
            </a:pPr>
            <a:r>
              <a:rPr lang="de-DE">
                <a:sym typeface="Wingdings" panose="05000000000000000000" pitchFamily="2" charset="2"/>
              </a:rPr>
              <a:t>Daten als Kapital</a:t>
            </a:r>
          </a:p>
          <a:p>
            <a:pPr marL="285750" indent="-285750" fontAlgn="t">
              <a:buFont typeface="Wingdings" panose="05000000000000000000" pitchFamily="2" charset="2"/>
              <a:buChar char="à"/>
            </a:pPr>
            <a:r>
              <a:rPr lang="de-DE">
                <a:sym typeface="Wingdings" panose="05000000000000000000" pitchFamily="2" charset="2"/>
              </a:rPr>
              <a:t>Privatsphäre als Menschenrecht</a:t>
            </a:r>
          </a:p>
          <a:p>
            <a:pPr marL="0" indent="0" fontAlgn="t">
              <a:buNone/>
            </a:pPr>
            <a:r>
              <a:rPr lang="de-DE">
                <a:sym typeface="Wingdings" panose="05000000000000000000" pitchFamily="2" charset="2"/>
              </a:rPr>
              <a:t> Datenschutz-Methoden</a:t>
            </a:r>
            <a:endParaRPr lang="de-DE"/>
          </a:p>
        </p:txBody>
      </p:sp>
      <p:pic>
        <p:nvPicPr>
          <p:cNvPr id="4" name="Inhaltsplatzhalter 4">
            <a:extLst>
              <a:ext uri="{FF2B5EF4-FFF2-40B4-BE49-F238E27FC236}">
                <a16:creationId xmlns:a16="http://schemas.microsoft.com/office/drawing/2014/main" id="{A5E86688-F4F1-97F5-0A55-72744E0FD28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240" t="1079" r="10704" b="17603"/>
          <a:stretch>
            <a:fillRect/>
          </a:stretch>
        </p:blipFill>
        <p:spPr>
          <a:xfrm>
            <a:off x="4739640" y="-25453"/>
            <a:ext cx="6826885" cy="6304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9429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>
          <a:extLst>
            <a:ext uri="{FF2B5EF4-FFF2-40B4-BE49-F238E27FC236}">
              <a16:creationId xmlns:a16="http://schemas.microsoft.com/office/drawing/2014/main" id="{97AC3E64-5E47-6235-9777-E6D7CB1F6B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C5F9E356-AE02-E501-3B79-2CBF2E50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730" y="1107748"/>
            <a:ext cx="2565827" cy="2565827"/>
          </a:xfrm>
          <a:prstGeom prst="rect">
            <a:avLst/>
          </a:prstGeom>
        </p:spPr>
      </p:pic>
      <p:pic>
        <p:nvPicPr>
          <p:cNvPr id="7" name="image2.jpg" descr="A logo with cartoon characters on it&#10;&#10;AI-generated content may be incorrect.">
            <a:extLst>
              <a:ext uri="{FF2B5EF4-FFF2-40B4-BE49-F238E27FC236}">
                <a16:creationId xmlns:a16="http://schemas.microsoft.com/office/drawing/2014/main" id="{050C1AAB-F052-C226-5FC9-F59A66B51374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3"/>
          <a:stretch/>
        </p:blipFill>
        <p:spPr>
          <a:xfrm>
            <a:off x="6854925" y="2128477"/>
            <a:ext cx="6155211" cy="561648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DAFF24A5-B259-05D8-4F3A-DFDD4BA975B6}"/>
              </a:ext>
            </a:extLst>
          </p:cNvPr>
          <p:cNvSpPr txBox="1"/>
          <p:nvPr/>
        </p:nvSpPr>
        <p:spPr>
          <a:xfrm>
            <a:off x="1249168" y="654270"/>
            <a:ext cx="1318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Das Projekt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6BA60916-88A6-47E8-20F9-6C665BE6DBEB}"/>
              </a:ext>
            </a:extLst>
          </p:cNvPr>
          <p:cNvSpPr txBox="1"/>
          <p:nvPr/>
        </p:nvSpPr>
        <p:spPr>
          <a:xfrm>
            <a:off x="4084034" y="632085"/>
            <a:ext cx="1000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Chatbot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7C22C33-1980-3D28-B015-4A04903B2316}"/>
              </a:ext>
            </a:extLst>
          </p:cNvPr>
          <p:cNvSpPr txBox="1"/>
          <p:nvPr/>
        </p:nvSpPr>
        <p:spPr>
          <a:xfrm>
            <a:off x="6854925" y="763522"/>
            <a:ext cx="790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Game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87D1C79A-A860-FD8B-7177-DAEC42BCC4EC}"/>
              </a:ext>
            </a:extLst>
          </p:cNvPr>
          <p:cNvSpPr txBox="1"/>
          <p:nvPr/>
        </p:nvSpPr>
        <p:spPr>
          <a:xfrm>
            <a:off x="1400299" y="3757721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Quiz</a:t>
            </a:r>
          </a:p>
        </p:txBody>
      </p:sp>
      <p:pic>
        <p:nvPicPr>
          <p:cNvPr id="12" name="Grafik 11" descr="Ein Bild, das Muster, Quadrat, Symmetrie, Pixel enthält.&#10;&#10;KI-generierte Inhalte können fehlerhaft sein.">
            <a:extLst>
              <a:ext uri="{FF2B5EF4-FFF2-40B4-BE49-F238E27FC236}">
                <a16:creationId xmlns:a16="http://schemas.microsoft.com/office/drawing/2014/main" id="{8EC80F97-1D95-C095-7377-4EDE218CB7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979" y="1101985"/>
            <a:ext cx="2565827" cy="2565827"/>
          </a:xfrm>
          <a:prstGeom prst="rect">
            <a:avLst/>
          </a:prstGeom>
        </p:spPr>
      </p:pic>
      <p:pic>
        <p:nvPicPr>
          <p:cNvPr id="14" name="Grafik 13" descr="Ein Bild, das Muster, Quadrat, Grafiken, Symmetrie enthält.&#10;&#10;KI-generierte Inhalte können fehlerhaft sein.">
            <a:extLst>
              <a:ext uri="{FF2B5EF4-FFF2-40B4-BE49-F238E27FC236}">
                <a16:creationId xmlns:a16="http://schemas.microsoft.com/office/drawing/2014/main" id="{C20ACC31-0CCC-3CA3-6A33-0DD290AB5C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581" y="1132854"/>
            <a:ext cx="2534958" cy="2534958"/>
          </a:xfrm>
          <a:prstGeom prst="rect">
            <a:avLst/>
          </a:prstGeom>
        </p:spPr>
      </p:pic>
      <p:pic>
        <p:nvPicPr>
          <p:cNvPr id="16" name="Grafik 15" descr="Ein Bild, das Muster, Pixel, nähen enthält.&#10;&#10;KI-generierte Inhalte können fehlerhaft sein.">
            <a:extLst>
              <a:ext uri="{FF2B5EF4-FFF2-40B4-BE49-F238E27FC236}">
                <a16:creationId xmlns:a16="http://schemas.microsoft.com/office/drawing/2014/main" id="{D457D246-1B57-F24E-38AC-7200A4902AA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49" y="4127053"/>
            <a:ext cx="2417308" cy="2417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037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434</Words>
  <Application>Microsoft Office PowerPoint</Application>
  <PresentationFormat>Breitbild</PresentationFormat>
  <Paragraphs>95</Paragraphs>
  <Slides>19</Slides>
  <Notes>13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19</vt:i4>
      </vt:variant>
    </vt:vector>
  </HeadingPairs>
  <TitlesOfParts>
    <vt:vector size="25" baseType="lpstr">
      <vt:lpstr>Aptos</vt:lpstr>
      <vt:lpstr>Aptos Display</vt:lpstr>
      <vt:lpstr>Arial</vt:lpstr>
      <vt:lpstr>Avenir</vt:lpstr>
      <vt:lpstr>Wingdings</vt:lpstr>
      <vt:lpstr>Office</vt:lpstr>
      <vt:lpstr>Wie lerne und lehre ich Datenschutz?           </vt:lpstr>
      <vt:lpstr>Überblick </vt:lpstr>
      <vt:lpstr>Was ist DataPro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Phishing Erkennen: Das FALSE-Modell </vt:lpstr>
      <vt:lpstr>Wieso brauchen wir in diesen Themen mehr Bildungsmaßnahmen? </vt:lpstr>
      <vt:lpstr>Unsere Lehrmaterialien</vt:lpstr>
      <vt:lpstr>Syllabi - Aufbau</vt:lpstr>
      <vt:lpstr>Syllabi - Aufbau</vt:lpstr>
      <vt:lpstr>Syllabi - Aufbau</vt:lpstr>
      <vt:lpstr>&gt; NutzerInnen-Perspektive &lt;</vt:lpstr>
      <vt:lpstr>SuS-Perspektive: Bequemlichkeit geht vor Wissen über Datenschutz </vt:lpstr>
      <vt:lpstr>Wie?  Aktivierung durch Lern-Spiele!</vt:lpstr>
      <vt:lpstr>Curriculum 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Deborah Krzyzowski</dc:creator>
  <cp:lastModifiedBy>P Schubert</cp:lastModifiedBy>
  <cp:revision>3</cp:revision>
  <dcterms:created xsi:type="dcterms:W3CDTF">2025-08-22T14:29:58Z</dcterms:created>
  <dcterms:modified xsi:type="dcterms:W3CDTF">2025-10-29T13:54:23Z</dcterms:modified>
</cp:coreProperties>
</file>