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2" r:id="rId5"/>
    <p:sldId id="264" r:id="rId6"/>
    <p:sldId id="265" r:id="rId7"/>
    <p:sldId id="263" r:id="rId8"/>
    <p:sldId id="267" r:id="rId9"/>
    <p:sldId id="266" r:id="rId10"/>
    <p:sldId id="268" r:id="rId11"/>
    <p:sldId id="269" r:id="rId12"/>
    <p:sldId id="270" r:id="rId13"/>
    <p:sldId id="271" r:id="rId14"/>
    <p:sldId id="272" r:id="rId15"/>
    <p:sldId id="260" r:id="rId1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D8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4356649-BF96-4B8C-9234-BB8300B513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B462669-723F-49E9-A6F1-37D7AF307E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8C1CF27-BF00-499B-A9AD-ED1242129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18EC7-778B-44E7-9E1F-707A79A71200}" type="datetimeFigureOut">
              <a:rPr lang="de-DE" smtClean="0"/>
              <a:t>15.08.2023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EA3D0F4-5E3D-4028-8B56-6A69C6605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04F00C7-197F-4B1E-9D33-1D60CDB90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2243-158B-486C-8EF5-D3C5C3E488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1556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5B4A975-8ACC-4B6A-AFB1-51AB33C42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C3D43B4-ABDA-4087-9267-5C9D05299E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0799434-03E3-4483-9E30-20E3C9627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18EC7-778B-44E7-9E1F-707A79A71200}" type="datetimeFigureOut">
              <a:rPr lang="de-DE" smtClean="0"/>
              <a:t>15.08.2023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A59B4F9-226D-4737-AFD1-02848F0EB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632C338-D9FE-4D1D-86E8-304597AF7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2243-158B-486C-8EF5-D3C5C3E488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9967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4DEDD7-E5D9-4E17-A203-405BA3D4A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0D2775E-AC06-4D76-9783-EBD89C03C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9E3B8BA-355A-4684-8034-1B4297AAE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18EC7-778B-44E7-9E1F-707A79A71200}" type="datetimeFigureOut">
              <a:rPr lang="de-DE" smtClean="0"/>
              <a:t>15.08.2023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392EA22-02AD-4D21-A2CF-D702C49C7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A48456E-6E93-4FA7-B1DC-EDF69A133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2243-158B-486C-8EF5-D3C5C3E488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52618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7559FC-7A58-4066-94F0-068A92BCF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8AB7794-FC81-4AA7-AEDD-2E651BA696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C60E2C9-02F5-4731-9240-82D39AC302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0C2FE18-CABF-4B6B-9BB6-940873892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18EC7-778B-44E7-9E1F-707A79A71200}" type="datetimeFigureOut">
              <a:rPr lang="de-DE" smtClean="0"/>
              <a:t>15.08.2023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893606B-1C69-49C7-B65E-44DE270B3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6AA060E-244C-4C23-B6C3-68F25FAF2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2243-158B-486C-8EF5-D3C5C3E488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4181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8EF116A-020C-44B6-92CB-8F49ED178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275EADE-A2F4-445B-810F-51565625FE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0F3F099-9A2B-40F5-82D5-9DA2071EFC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A6CF6296-56BF-4E64-B69E-75FEC308E0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8A455FCE-FD64-4BE9-9FA5-5309E49084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C4B19DA5-BB65-43EA-BCBA-99D98A1F9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18EC7-778B-44E7-9E1F-707A79A71200}" type="datetimeFigureOut">
              <a:rPr lang="de-DE" smtClean="0"/>
              <a:t>15.08.2023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24C1BF6-2FA8-4317-A6CD-DA3AE7F22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3E97ED35-15FD-4BBE-B8F0-3166AB6DE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2243-158B-486C-8EF5-D3C5C3E488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85730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FEC696-25A3-4163-B63E-37DF53E54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799C296-716E-48DD-AF5C-A3F5EDEBB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18EC7-778B-44E7-9E1F-707A79A71200}" type="datetimeFigureOut">
              <a:rPr lang="de-DE" smtClean="0"/>
              <a:t>15.08.2023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C4944CF8-EBE7-4273-BC02-C61F48164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CB5C103-42CD-4E25-A40B-705BC14C0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2243-158B-486C-8EF5-D3C5C3E488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9574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8431E9D-FBA7-4686-A584-0AB4128E8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18EC7-778B-44E7-9E1F-707A79A71200}" type="datetimeFigureOut">
              <a:rPr lang="de-DE" smtClean="0"/>
              <a:t>15.08.2023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D5086DBF-4B1C-4572-AD67-0FD265EE9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AAF247E-700C-4AEA-983C-AE15C9428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2243-158B-486C-8EF5-D3C5C3E488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19214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EB7AA6-2BE5-448F-96C0-9935AEC83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1DA3307-0957-4F1C-8BFE-9CCEBA5808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FB7D2EF-2145-4251-BA5B-AC3B56AA1A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B1B59B7-FD58-42B6-8EF1-91FE911CA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18EC7-778B-44E7-9E1F-707A79A71200}" type="datetimeFigureOut">
              <a:rPr lang="de-DE" smtClean="0"/>
              <a:t>15.08.2023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C508E92-6A84-455D-8015-3093C393F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F16FE84-D4BE-47F4-BC11-6B14C9B60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2243-158B-486C-8EF5-D3C5C3E488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5046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8202291-F276-467E-BF17-8E818B5FF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95A4505-DD37-4D17-9405-35F93E7C89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36A2C425-460A-4EAB-8CE6-B96A093DD6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45F74B0-DD84-4036-A95C-4644B688B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18EC7-778B-44E7-9E1F-707A79A71200}" type="datetimeFigureOut">
              <a:rPr lang="de-DE" smtClean="0"/>
              <a:t>15.08.2023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61B3794-D215-4B8E-A350-8393D8A5A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7B84642-1CF0-4ACF-BAC6-6B26AE99D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2243-158B-486C-8EF5-D3C5C3E488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1541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4A47E7-6E90-4674-8139-4C4B8E06E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E7D0C97-1CFF-414F-A9AE-6B59C9124E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0E61CE1-399C-4C8F-9961-C439DF984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18EC7-778B-44E7-9E1F-707A79A71200}" type="datetimeFigureOut">
              <a:rPr lang="de-DE" smtClean="0"/>
              <a:t>15.08.2023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558D31E-6AD9-4E0F-8043-39455A717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9C8CC4B-1A5D-4FE1-B043-8DCB2825B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2243-158B-486C-8EF5-D3C5C3E488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89932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2B1A9E00-59CA-470A-A483-3C34C08C77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1523679-89AD-4205-AB0C-3BAD9A02A1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5AA4E00-54BA-44A7-A3D2-EAB16C758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18EC7-778B-44E7-9E1F-707A79A71200}" type="datetimeFigureOut">
              <a:rPr lang="de-DE" smtClean="0"/>
              <a:t>15.08.2023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FCEC5F6-BE14-4F1F-85D5-C1889AF2C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1701CC8-08C4-461D-9CD6-6EDBD6419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2243-158B-486C-8EF5-D3C5C3E488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5126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EED8FF36-5E50-4F76-A829-4F4D21FFE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9183FD2-CAE1-4A72-A823-6538B390A2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E0BB0BA-F10C-439A-B219-0600BCB04E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18EC7-778B-44E7-9E1F-707A79A71200}" type="datetimeFigureOut">
              <a:rPr lang="de-DE" smtClean="0"/>
              <a:t>15.08.2023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696AC83-6B7A-400D-8830-E6AC9FC45B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48A0123-137D-40C2-A11D-16FA90B4F4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82243-158B-486C-8EF5-D3C5C3E4884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26417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F75F79-1D6A-41CC-94C5-DA277E99A2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>
            <a:normAutofit/>
          </a:bodyPr>
          <a:lstStyle/>
          <a:p>
            <a:r>
              <a:rPr lang="de-DE" sz="9600" dirty="0">
                <a:latin typeface="Grundschrift" panose="03010100010101010101" pitchFamily="66" charset="0"/>
              </a:rPr>
              <a:t>Wäsche waschen</a:t>
            </a:r>
          </a:p>
        </p:txBody>
      </p:sp>
      <p:pic>
        <p:nvPicPr>
          <p:cNvPr id="1026" name="Picture 2" descr="Waschmaschine - Kostenlose elektronik Icons">
            <a:extLst>
              <a:ext uri="{FF2B5EF4-FFF2-40B4-BE49-F238E27FC236}">
                <a16:creationId xmlns:a16="http://schemas.microsoft.com/office/drawing/2014/main" id="{B25A912B-8C64-40FE-9EDB-D548F69FA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632" y="2560320"/>
            <a:ext cx="4066735" cy="4066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3900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B68C98-A5F0-46CE-AFB7-9B04E9A22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de-DE" sz="8800" dirty="0">
                <a:latin typeface="Grundschrift" panose="03010100010101010101" pitchFamily="66" charset="0"/>
              </a:rPr>
              <a:t>Video: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FF3232C-616C-4CDF-8807-F63A419E6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027395"/>
            <a:ext cx="10515600" cy="4654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de-DE" dirty="0">
                <a:latin typeface="Grundschrift" panose="03010100010101010101" pitchFamily="66" charset="0"/>
              </a:rPr>
              <a:t>https://www.youtube.com/watch?v=qqiUDpGN-Hs</a:t>
            </a: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146F3346-268B-4E99-A5FF-A57A7598A168}"/>
              </a:ext>
            </a:extLst>
          </p:cNvPr>
          <p:cNvSpPr/>
          <p:nvPr/>
        </p:nvSpPr>
        <p:spPr>
          <a:xfrm>
            <a:off x="4196861" y="1986872"/>
            <a:ext cx="3798277" cy="358393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134FFFBB-AF89-4F43-946D-C3D2A61E4F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674" y="1906197"/>
            <a:ext cx="4040652" cy="3744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919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: abgerundete Ecken 6">
            <a:extLst>
              <a:ext uri="{FF2B5EF4-FFF2-40B4-BE49-F238E27FC236}">
                <a16:creationId xmlns:a16="http://schemas.microsoft.com/office/drawing/2014/main" id="{387A2C64-42E1-4907-B35D-99AEA804F5A8}"/>
              </a:ext>
            </a:extLst>
          </p:cNvPr>
          <p:cNvSpPr/>
          <p:nvPr/>
        </p:nvSpPr>
        <p:spPr>
          <a:xfrm>
            <a:off x="1066800" y="2028313"/>
            <a:ext cx="10058400" cy="433028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FD6D2A5-9648-4C88-A256-9054C3538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de-DE" sz="6000" dirty="0">
                <a:latin typeface="Grundschrift" panose="03010100010101010101" pitchFamily="66" charset="0"/>
              </a:rPr>
              <a:t>Wiederholung Waschprogramme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92304AB6-E918-473A-AB2F-494C218190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9400" t="32079" r="13162" b="37458"/>
          <a:stretch/>
        </p:blipFill>
        <p:spPr>
          <a:xfrm>
            <a:off x="1378900" y="2518036"/>
            <a:ext cx="9316970" cy="2778211"/>
          </a:xfr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C570EDC9-CA9C-4D86-A53D-44E8B6A536F4}"/>
              </a:ext>
            </a:extLst>
          </p:cNvPr>
          <p:cNvSpPr txBox="1"/>
          <p:nvPr/>
        </p:nvSpPr>
        <p:spPr>
          <a:xfrm>
            <a:off x="1587305" y="5458264"/>
            <a:ext cx="9017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>
                <a:latin typeface="Grundschrift" panose="03010100010101010101" pitchFamily="66" charset="0"/>
              </a:rPr>
              <a:t>+ Fein- und Wollwaschgänge</a:t>
            </a:r>
          </a:p>
        </p:txBody>
      </p:sp>
    </p:spTree>
    <p:extLst>
      <p:ext uri="{BB962C8B-B14F-4D97-AF65-F5344CB8AC3E}">
        <p14:creationId xmlns:p14="http://schemas.microsoft.com/office/powerpoint/2010/main" val="1691496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8457DD-B6A2-4E6E-9CC7-C2F901303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505" y="0"/>
            <a:ext cx="10515600" cy="1325563"/>
          </a:xfrm>
        </p:spPr>
        <p:txBody>
          <a:bodyPr/>
          <a:lstStyle/>
          <a:p>
            <a:pPr algn="ctr"/>
            <a:r>
              <a:rPr lang="de-DE" dirty="0">
                <a:latin typeface="Grundschrift" panose="03010100010101010101" pitchFamily="66" charset="0"/>
              </a:rPr>
              <a:t>Wie würdest du die Wäsche zuordnen?</a:t>
            </a:r>
            <a:endParaRPr lang="de-DE" dirty="0"/>
          </a:p>
        </p:txBody>
      </p:sp>
      <p:sp>
        <p:nvSpPr>
          <p:cNvPr id="4" name="Flussdiagramm: Manuelle Verarbeitung 3">
            <a:extLst>
              <a:ext uri="{FF2B5EF4-FFF2-40B4-BE49-F238E27FC236}">
                <a16:creationId xmlns:a16="http://schemas.microsoft.com/office/drawing/2014/main" id="{57DD6EE5-5E83-48F6-BDE9-4615BF7729B0}"/>
              </a:ext>
            </a:extLst>
          </p:cNvPr>
          <p:cNvSpPr/>
          <p:nvPr/>
        </p:nvSpPr>
        <p:spPr>
          <a:xfrm>
            <a:off x="562707" y="4438992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30°</a:t>
            </a:r>
          </a:p>
        </p:txBody>
      </p:sp>
      <p:sp>
        <p:nvSpPr>
          <p:cNvPr id="5" name="Flussdiagramm: Manuelle Verarbeitung 4">
            <a:extLst>
              <a:ext uri="{FF2B5EF4-FFF2-40B4-BE49-F238E27FC236}">
                <a16:creationId xmlns:a16="http://schemas.microsoft.com/office/drawing/2014/main" id="{40124277-1575-4864-A30C-69DB60C41ADB}"/>
              </a:ext>
            </a:extLst>
          </p:cNvPr>
          <p:cNvSpPr/>
          <p:nvPr/>
        </p:nvSpPr>
        <p:spPr>
          <a:xfrm>
            <a:off x="4458285" y="4438990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40°</a:t>
            </a:r>
          </a:p>
        </p:txBody>
      </p:sp>
      <p:sp>
        <p:nvSpPr>
          <p:cNvPr id="6" name="Flussdiagramm: Manuelle Verarbeitung 5">
            <a:extLst>
              <a:ext uri="{FF2B5EF4-FFF2-40B4-BE49-F238E27FC236}">
                <a16:creationId xmlns:a16="http://schemas.microsoft.com/office/drawing/2014/main" id="{F037D0A2-C790-4728-8D1F-5E62ADACA027}"/>
              </a:ext>
            </a:extLst>
          </p:cNvPr>
          <p:cNvSpPr/>
          <p:nvPr/>
        </p:nvSpPr>
        <p:spPr>
          <a:xfrm>
            <a:off x="8353864" y="4438991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60°</a:t>
            </a:r>
          </a:p>
        </p:txBody>
      </p:sp>
      <p:pic>
        <p:nvPicPr>
          <p:cNvPr id="7" name="Inhaltsplatzhalter 3">
            <a:extLst>
              <a:ext uri="{FF2B5EF4-FFF2-40B4-BE49-F238E27FC236}">
                <a16:creationId xmlns:a16="http://schemas.microsoft.com/office/drawing/2014/main" id="{80F4E869-FBD5-4E21-A360-07D03668B8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215" y="1296228"/>
            <a:ext cx="3749569" cy="224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399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46 -0.04306 L -0.00846 -0.04306 L -0.06159 -0.05116 C -0.06393 -0.05162 -0.06615 -0.05371 -0.06849 -0.05324 C -0.07943 -0.05162 -0.0901 -0.04792 -0.10091 -0.04514 C -0.10391 -0.04167 -0.10716 -0.03866 -0.11003 -0.03496 C -0.1194 -0.02292 -0.12799 -0.00857 -0.13776 0.00208 C -0.15182 0.01736 -0.16641 0.03148 -0.18164 0.04305 C -0.20703 0.0625 -0.19831 0.05509 -0.23242 0.08611 C -0.23945 0.09259 -0.24648 0.09815 -0.25208 0.10879 C -0.25508 0.11435 -0.25755 0.12083 -0.26016 0.12708 C -0.26628 0.14213 -0.27513 0.16574 -0.27969 0.18055 C -0.28385 0.19375 -0.28698 0.20833 -0.29128 0.22153 C -0.29583 0.23541 -0.30156 0.25162 -0.30508 0.26666 C -0.31159 0.29398 -0.31159 0.29676 -0.31549 0.32199 C -0.31589 0.32754 -0.31602 0.3331 -0.31667 0.33842 C -0.31719 0.34259 -0.31823 0.34653 -0.31901 0.35069 C -0.3194 0.35347 -0.31979 0.35625 -0.32005 0.35903 L -0.32005 0.35903 L -0.32005 0.35903 " pathEditMode="relative" ptsTypes="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8457DD-B6A2-4E6E-9CC7-C2F901303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>
                <a:latin typeface="Grundschrift" panose="03010100010101010101" pitchFamily="66" charset="0"/>
              </a:rPr>
              <a:t>Wie würdest du die Wäsche zuordnen?</a:t>
            </a:r>
            <a:endParaRPr lang="de-DE" dirty="0"/>
          </a:p>
        </p:txBody>
      </p:sp>
      <p:sp>
        <p:nvSpPr>
          <p:cNvPr id="4" name="Flussdiagramm: Manuelle Verarbeitung 3">
            <a:extLst>
              <a:ext uri="{FF2B5EF4-FFF2-40B4-BE49-F238E27FC236}">
                <a16:creationId xmlns:a16="http://schemas.microsoft.com/office/drawing/2014/main" id="{57DD6EE5-5E83-48F6-BDE9-4615BF7729B0}"/>
              </a:ext>
            </a:extLst>
          </p:cNvPr>
          <p:cNvSpPr/>
          <p:nvPr/>
        </p:nvSpPr>
        <p:spPr>
          <a:xfrm>
            <a:off x="562707" y="4438992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30°</a:t>
            </a:r>
          </a:p>
        </p:txBody>
      </p:sp>
      <p:sp>
        <p:nvSpPr>
          <p:cNvPr id="5" name="Flussdiagramm: Manuelle Verarbeitung 4">
            <a:extLst>
              <a:ext uri="{FF2B5EF4-FFF2-40B4-BE49-F238E27FC236}">
                <a16:creationId xmlns:a16="http://schemas.microsoft.com/office/drawing/2014/main" id="{40124277-1575-4864-A30C-69DB60C41ADB}"/>
              </a:ext>
            </a:extLst>
          </p:cNvPr>
          <p:cNvSpPr/>
          <p:nvPr/>
        </p:nvSpPr>
        <p:spPr>
          <a:xfrm>
            <a:off x="4458285" y="4438990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40°</a:t>
            </a:r>
          </a:p>
        </p:txBody>
      </p:sp>
      <p:sp>
        <p:nvSpPr>
          <p:cNvPr id="6" name="Flussdiagramm: Manuelle Verarbeitung 5">
            <a:extLst>
              <a:ext uri="{FF2B5EF4-FFF2-40B4-BE49-F238E27FC236}">
                <a16:creationId xmlns:a16="http://schemas.microsoft.com/office/drawing/2014/main" id="{F037D0A2-C790-4728-8D1F-5E62ADACA027}"/>
              </a:ext>
            </a:extLst>
          </p:cNvPr>
          <p:cNvSpPr/>
          <p:nvPr/>
        </p:nvSpPr>
        <p:spPr>
          <a:xfrm>
            <a:off x="8353864" y="4438991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60°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5D758A1C-2CA0-4E6D-BB34-C3C5DE53B9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948" y="1690688"/>
            <a:ext cx="2262752" cy="2053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070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66 0.00578 L -0.01966 0.00578 C -0.02044 0.03981 -0.02122 0.07407 -0.02201 0.10833 C -0.0224 0.1206 -0.02253 0.13287 -0.02318 0.14514 C -0.0237 0.15486 -0.02474 0.16435 -0.02552 0.17384 C -0.02813 0.25069 -0.02591 0.21921 -0.03008 0.26828 C -0.03086 0.29537 -0.03255 0.35393 -0.03359 0.375 C -0.0349 0.40301 -0.03464 0.39143 -0.03464 0.40995 L -0.03464 0.40995 " pathEditMode="relative" ptsTypes="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8457DD-B6A2-4E6E-9CC7-C2F901303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506" y="17387"/>
            <a:ext cx="10515600" cy="1325563"/>
          </a:xfrm>
        </p:spPr>
        <p:txBody>
          <a:bodyPr/>
          <a:lstStyle/>
          <a:p>
            <a:pPr algn="ctr"/>
            <a:r>
              <a:rPr lang="de-DE" dirty="0">
                <a:latin typeface="Grundschrift" panose="03010100010101010101" pitchFamily="66" charset="0"/>
              </a:rPr>
              <a:t>Wie würdest du die Wäsche zuordnen?</a:t>
            </a:r>
            <a:endParaRPr lang="de-DE" dirty="0"/>
          </a:p>
        </p:txBody>
      </p:sp>
      <p:sp>
        <p:nvSpPr>
          <p:cNvPr id="4" name="Flussdiagramm: Manuelle Verarbeitung 3">
            <a:extLst>
              <a:ext uri="{FF2B5EF4-FFF2-40B4-BE49-F238E27FC236}">
                <a16:creationId xmlns:a16="http://schemas.microsoft.com/office/drawing/2014/main" id="{57DD6EE5-5E83-48F6-BDE9-4615BF7729B0}"/>
              </a:ext>
            </a:extLst>
          </p:cNvPr>
          <p:cNvSpPr/>
          <p:nvPr/>
        </p:nvSpPr>
        <p:spPr>
          <a:xfrm>
            <a:off x="562707" y="4438992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30°</a:t>
            </a:r>
          </a:p>
        </p:txBody>
      </p:sp>
      <p:sp>
        <p:nvSpPr>
          <p:cNvPr id="5" name="Flussdiagramm: Manuelle Verarbeitung 4">
            <a:extLst>
              <a:ext uri="{FF2B5EF4-FFF2-40B4-BE49-F238E27FC236}">
                <a16:creationId xmlns:a16="http://schemas.microsoft.com/office/drawing/2014/main" id="{40124277-1575-4864-A30C-69DB60C41ADB}"/>
              </a:ext>
            </a:extLst>
          </p:cNvPr>
          <p:cNvSpPr/>
          <p:nvPr/>
        </p:nvSpPr>
        <p:spPr>
          <a:xfrm>
            <a:off x="4458285" y="4438990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40°</a:t>
            </a:r>
          </a:p>
        </p:txBody>
      </p:sp>
      <p:sp>
        <p:nvSpPr>
          <p:cNvPr id="6" name="Flussdiagramm: Manuelle Verarbeitung 5">
            <a:extLst>
              <a:ext uri="{FF2B5EF4-FFF2-40B4-BE49-F238E27FC236}">
                <a16:creationId xmlns:a16="http://schemas.microsoft.com/office/drawing/2014/main" id="{F037D0A2-C790-4728-8D1F-5E62ADACA027}"/>
              </a:ext>
            </a:extLst>
          </p:cNvPr>
          <p:cNvSpPr/>
          <p:nvPr/>
        </p:nvSpPr>
        <p:spPr>
          <a:xfrm>
            <a:off x="8353864" y="4438991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60°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60761D6C-0E43-479A-A5BF-AA212EDA8B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285" y="1200781"/>
            <a:ext cx="3352731" cy="2436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377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24 -0.03681 L -0.00924 -0.03681 C 0.00377 -0.03889 0.0168 -0.04144 0.02995 -0.04306 C 0.04649 -0.04491 0.07956 -0.04699 0.07956 -0.04699 C 0.08881 -0.04584 0.09805 -0.04491 0.10717 -0.04306 C 0.12735 -0.03866 0.14102 -0.03357 0.16029 -0.02454 C 0.16862 -0.02061 0.19167 -0.00834 0.19948 -0.00209 C 0.21459 0.01018 0.228 0.02708 0.24102 0.04514 C 0.24987 0.0574 0.26159 0.07453 0.26758 0.09236 C 0.29037 0.16041 0.29349 0.17546 0.30912 0.23588 C 0.31029 0.24699 0.31133 0.25787 0.31251 0.26875 C 0.31498 0.29027 0.31602 0.29375 0.31719 0.3118 C 0.31784 0.32314 0.31941 0.35625 0.31954 0.36527 C 0.3198 0.38564 0.31954 0.40625 0.31954 0.42685 L 0.31954 0.42685 " pathEditMode="relative" ptsTypes="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8457DD-B6A2-4E6E-9CC7-C2F901303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de-DE" dirty="0">
                <a:latin typeface="Grundschrift" panose="03010100010101010101" pitchFamily="66" charset="0"/>
              </a:rPr>
              <a:t>Wie würdest du die Wäsche zuordnen?</a:t>
            </a:r>
            <a:endParaRPr lang="de-DE" dirty="0"/>
          </a:p>
        </p:txBody>
      </p:sp>
      <p:sp>
        <p:nvSpPr>
          <p:cNvPr id="4" name="Flussdiagramm: Manuelle Verarbeitung 3">
            <a:extLst>
              <a:ext uri="{FF2B5EF4-FFF2-40B4-BE49-F238E27FC236}">
                <a16:creationId xmlns:a16="http://schemas.microsoft.com/office/drawing/2014/main" id="{57DD6EE5-5E83-48F6-BDE9-4615BF7729B0}"/>
              </a:ext>
            </a:extLst>
          </p:cNvPr>
          <p:cNvSpPr/>
          <p:nvPr/>
        </p:nvSpPr>
        <p:spPr>
          <a:xfrm>
            <a:off x="562707" y="4438992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30°</a:t>
            </a:r>
          </a:p>
        </p:txBody>
      </p:sp>
      <p:sp>
        <p:nvSpPr>
          <p:cNvPr id="5" name="Flussdiagramm: Manuelle Verarbeitung 4">
            <a:extLst>
              <a:ext uri="{FF2B5EF4-FFF2-40B4-BE49-F238E27FC236}">
                <a16:creationId xmlns:a16="http://schemas.microsoft.com/office/drawing/2014/main" id="{40124277-1575-4864-A30C-69DB60C41ADB}"/>
              </a:ext>
            </a:extLst>
          </p:cNvPr>
          <p:cNvSpPr/>
          <p:nvPr/>
        </p:nvSpPr>
        <p:spPr>
          <a:xfrm>
            <a:off x="4458285" y="4438990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40°</a:t>
            </a:r>
          </a:p>
        </p:txBody>
      </p:sp>
      <p:sp>
        <p:nvSpPr>
          <p:cNvPr id="6" name="Flussdiagramm: Manuelle Verarbeitung 5">
            <a:extLst>
              <a:ext uri="{FF2B5EF4-FFF2-40B4-BE49-F238E27FC236}">
                <a16:creationId xmlns:a16="http://schemas.microsoft.com/office/drawing/2014/main" id="{F037D0A2-C790-4728-8D1F-5E62ADACA027}"/>
              </a:ext>
            </a:extLst>
          </p:cNvPr>
          <p:cNvSpPr/>
          <p:nvPr/>
        </p:nvSpPr>
        <p:spPr>
          <a:xfrm>
            <a:off x="8353864" y="4438991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60°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B9285019-46A2-4993-B366-484F6BACDC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669" y="1004735"/>
            <a:ext cx="2962662" cy="282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612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98 0.01643 L -0.01198 0.01643 C -0.02161 0.01296 -0.03138 0.01018 -0.04089 0.00625 C -0.05247 0.00116 -0.0638 -0.00625 -0.07552 -0.01019 C -0.08581 -0.01389 -0.09622 -0.01459 -0.10664 -0.01644 C -0.12396 -0.01945 -0.1332 -0.0206 -0.14935 -0.02246 C -0.16953 -0.01829 -0.17826 -0.01736 -0.20013 -0.0081 C -0.20794 -0.00486 -0.21549 -0.00023 -0.22318 0.00416 C -0.24466 0.0162 -0.2526 0.01921 -0.27161 0.04305 C -0.27878 0.05208 -0.28503 0.06296 -0.29128 0.07384 C -0.30312 0.09514 -0.31016 0.11227 -0.32005 0.13541 C -0.3263 0.16828 -0.3276 0.17083 -0.33047 0.20301 C -0.33177 0.21805 -0.33216 0.25046 -0.33268 0.2625 C -0.33333 0.27361 -0.33398 0.28449 -0.33503 0.29537 C -0.33594 0.3044 -0.3375 0.31296 -0.33854 0.32199 C -0.33906 0.32685 -0.33932 0.33148 -0.33971 0.33634 L -0.34076 0.40416 L -0.34076 0.40416 " pathEditMode="relative" ptsTypes="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8457DD-B6A2-4E6E-9CC7-C2F901303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325563"/>
          </a:xfrm>
        </p:spPr>
        <p:txBody>
          <a:bodyPr/>
          <a:lstStyle/>
          <a:p>
            <a:pPr algn="ctr"/>
            <a:r>
              <a:rPr lang="de-DE" dirty="0">
                <a:latin typeface="Grundschrift" panose="03010100010101010101" pitchFamily="66" charset="0"/>
              </a:rPr>
              <a:t>Wie würdest du die Wäsche zuordnen?</a:t>
            </a:r>
            <a:endParaRPr lang="de-DE" dirty="0"/>
          </a:p>
        </p:txBody>
      </p:sp>
      <p:sp>
        <p:nvSpPr>
          <p:cNvPr id="4" name="Flussdiagramm: Manuelle Verarbeitung 3">
            <a:extLst>
              <a:ext uri="{FF2B5EF4-FFF2-40B4-BE49-F238E27FC236}">
                <a16:creationId xmlns:a16="http://schemas.microsoft.com/office/drawing/2014/main" id="{57DD6EE5-5E83-48F6-BDE9-4615BF7729B0}"/>
              </a:ext>
            </a:extLst>
          </p:cNvPr>
          <p:cNvSpPr/>
          <p:nvPr/>
        </p:nvSpPr>
        <p:spPr>
          <a:xfrm>
            <a:off x="562707" y="4438992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30°</a:t>
            </a:r>
          </a:p>
        </p:txBody>
      </p:sp>
      <p:sp>
        <p:nvSpPr>
          <p:cNvPr id="5" name="Flussdiagramm: Manuelle Verarbeitung 4">
            <a:extLst>
              <a:ext uri="{FF2B5EF4-FFF2-40B4-BE49-F238E27FC236}">
                <a16:creationId xmlns:a16="http://schemas.microsoft.com/office/drawing/2014/main" id="{40124277-1575-4864-A30C-69DB60C41ADB}"/>
              </a:ext>
            </a:extLst>
          </p:cNvPr>
          <p:cNvSpPr/>
          <p:nvPr/>
        </p:nvSpPr>
        <p:spPr>
          <a:xfrm>
            <a:off x="4458285" y="4438990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40°</a:t>
            </a:r>
          </a:p>
        </p:txBody>
      </p:sp>
      <p:sp>
        <p:nvSpPr>
          <p:cNvPr id="6" name="Flussdiagramm: Manuelle Verarbeitung 5">
            <a:extLst>
              <a:ext uri="{FF2B5EF4-FFF2-40B4-BE49-F238E27FC236}">
                <a16:creationId xmlns:a16="http://schemas.microsoft.com/office/drawing/2014/main" id="{F037D0A2-C790-4728-8D1F-5E62ADACA027}"/>
              </a:ext>
            </a:extLst>
          </p:cNvPr>
          <p:cNvSpPr/>
          <p:nvPr/>
        </p:nvSpPr>
        <p:spPr>
          <a:xfrm>
            <a:off x="8353864" y="4438991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60°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1BB2150-A103-4F24-999D-53E440DB2B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498388">
            <a:off x="4610180" y="1380811"/>
            <a:ext cx="3030255" cy="2100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733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0.03843 L 0.00417 -0.03843 C -0.00468 -0.04676 -0.01302 -0.05741 -0.02239 -0.0632 C -0.03997 -0.07384 -0.07643 -0.06829 -0.09049 -0.06713 C -0.10546 -0.06621 -0.12057 -0.06459 -0.13554 -0.0632 C -0.15325 -0.05556 -0.17122 -0.05046 -0.18867 -0.04051 C -0.22825 -0.01806 -0.23776 -0.00857 -0.26823 0.02708 C -0.2875 0.04977 -0.29635 0.05671 -0.30859 0.08866 C -0.3263 0.13449 -0.33125 0.17291 -0.34323 0.22801 C -0.34544 0.23842 -0.34856 0.24815 -0.35013 0.25879 C -0.35169 0.26921 -0.35338 0.2794 -0.35481 0.28958 C -0.35612 0.29907 -0.3569 0.30879 -0.3582 0.31829 C -0.36145 0.34097 -0.36471 0.36366 -0.36862 0.38611 C -0.37343 0.41389 -0.37317 0.40347 -0.37317 0.4169 L -0.37317 0.4169 " pathEditMode="relative" ptsTypes="AAAAAAAAAAAAA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8457DD-B6A2-4E6E-9CC7-C2F901303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de-DE" dirty="0">
                <a:latin typeface="Grundschrift" panose="03010100010101010101" pitchFamily="66" charset="0"/>
              </a:rPr>
              <a:t>Wie würdest du die Wäsche zuordnen?</a:t>
            </a:r>
            <a:endParaRPr lang="de-DE" dirty="0"/>
          </a:p>
        </p:txBody>
      </p:sp>
      <p:sp>
        <p:nvSpPr>
          <p:cNvPr id="4" name="Flussdiagramm: Manuelle Verarbeitung 3">
            <a:extLst>
              <a:ext uri="{FF2B5EF4-FFF2-40B4-BE49-F238E27FC236}">
                <a16:creationId xmlns:a16="http://schemas.microsoft.com/office/drawing/2014/main" id="{57DD6EE5-5E83-48F6-BDE9-4615BF7729B0}"/>
              </a:ext>
            </a:extLst>
          </p:cNvPr>
          <p:cNvSpPr/>
          <p:nvPr/>
        </p:nvSpPr>
        <p:spPr>
          <a:xfrm>
            <a:off x="562707" y="4438992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30°</a:t>
            </a:r>
          </a:p>
        </p:txBody>
      </p:sp>
      <p:sp>
        <p:nvSpPr>
          <p:cNvPr id="5" name="Flussdiagramm: Manuelle Verarbeitung 4">
            <a:extLst>
              <a:ext uri="{FF2B5EF4-FFF2-40B4-BE49-F238E27FC236}">
                <a16:creationId xmlns:a16="http://schemas.microsoft.com/office/drawing/2014/main" id="{40124277-1575-4864-A30C-69DB60C41ADB}"/>
              </a:ext>
            </a:extLst>
          </p:cNvPr>
          <p:cNvSpPr/>
          <p:nvPr/>
        </p:nvSpPr>
        <p:spPr>
          <a:xfrm>
            <a:off x="4458285" y="4438990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40°</a:t>
            </a:r>
          </a:p>
        </p:txBody>
      </p:sp>
      <p:sp>
        <p:nvSpPr>
          <p:cNvPr id="6" name="Flussdiagramm: Manuelle Verarbeitung 5">
            <a:extLst>
              <a:ext uri="{FF2B5EF4-FFF2-40B4-BE49-F238E27FC236}">
                <a16:creationId xmlns:a16="http://schemas.microsoft.com/office/drawing/2014/main" id="{F037D0A2-C790-4728-8D1F-5E62ADACA027}"/>
              </a:ext>
            </a:extLst>
          </p:cNvPr>
          <p:cNvSpPr/>
          <p:nvPr/>
        </p:nvSpPr>
        <p:spPr>
          <a:xfrm>
            <a:off x="8353864" y="4438991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60°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8823B6F-A31B-4F00-A6F9-A1215CE1B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753" y="994067"/>
            <a:ext cx="3605105" cy="2849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40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-0.04885 L -0.00156 -0.04885 C -0.00677 0.17453 -0.00416 0.08379 -0.00859 0.22384 C -0.0082 0.24375 -0.00807 0.26342 -0.00742 0.28333 C -0.0069 0.30115 -0.00507 0.31875 -0.00507 0.33657 C -0.00507 0.35115 -0.00664 0.36527 -0.00742 0.37963 C -0.0095 0.41527 -0.00872 0.40625 -0.0108 0.42893 C -0.01015 0.43981 -0.00976 0.45092 -0.00859 0.4618 C -0.0082 0.46527 -0.00807 0.46875 -0.00742 0.47199 C -0.0069 0.475 -0.00507 0.48032 -0.00507 0.48032 L -0.00507 0.48032 " pathEditMode="relative" ptsTypes="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8457DD-B6A2-4E6E-9CC7-C2F901303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de-DE" dirty="0">
                <a:latin typeface="Grundschrift" panose="03010100010101010101" pitchFamily="66" charset="0"/>
              </a:rPr>
              <a:t>Wie würdest du die Wäsche zuordnen?</a:t>
            </a:r>
            <a:endParaRPr lang="de-DE" dirty="0"/>
          </a:p>
        </p:txBody>
      </p:sp>
      <p:sp>
        <p:nvSpPr>
          <p:cNvPr id="4" name="Flussdiagramm: Manuelle Verarbeitung 3">
            <a:extLst>
              <a:ext uri="{FF2B5EF4-FFF2-40B4-BE49-F238E27FC236}">
                <a16:creationId xmlns:a16="http://schemas.microsoft.com/office/drawing/2014/main" id="{57DD6EE5-5E83-48F6-BDE9-4615BF7729B0}"/>
              </a:ext>
            </a:extLst>
          </p:cNvPr>
          <p:cNvSpPr/>
          <p:nvPr/>
        </p:nvSpPr>
        <p:spPr>
          <a:xfrm>
            <a:off x="562707" y="4438992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30°</a:t>
            </a:r>
          </a:p>
        </p:txBody>
      </p:sp>
      <p:sp>
        <p:nvSpPr>
          <p:cNvPr id="5" name="Flussdiagramm: Manuelle Verarbeitung 4">
            <a:extLst>
              <a:ext uri="{FF2B5EF4-FFF2-40B4-BE49-F238E27FC236}">
                <a16:creationId xmlns:a16="http://schemas.microsoft.com/office/drawing/2014/main" id="{40124277-1575-4864-A30C-69DB60C41ADB}"/>
              </a:ext>
            </a:extLst>
          </p:cNvPr>
          <p:cNvSpPr/>
          <p:nvPr/>
        </p:nvSpPr>
        <p:spPr>
          <a:xfrm>
            <a:off x="4458285" y="4438990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40°</a:t>
            </a:r>
          </a:p>
        </p:txBody>
      </p:sp>
      <p:sp>
        <p:nvSpPr>
          <p:cNvPr id="6" name="Flussdiagramm: Manuelle Verarbeitung 5">
            <a:extLst>
              <a:ext uri="{FF2B5EF4-FFF2-40B4-BE49-F238E27FC236}">
                <a16:creationId xmlns:a16="http://schemas.microsoft.com/office/drawing/2014/main" id="{F037D0A2-C790-4728-8D1F-5E62ADACA027}"/>
              </a:ext>
            </a:extLst>
          </p:cNvPr>
          <p:cNvSpPr/>
          <p:nvPr/>
        </p:nvSpPr>
        <p:spPr>
          <a:xfrm>
            <a:off x="8353864" y="4438991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60°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1C7FFE09-1340-4D9D-BD37-C7E5034F3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612" y="-281354"/>
            <a:ext cx="5148775" cy="514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11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91 -0.01435 L -0.00391 -0.01435 L 0.06641 -0.0206 C 0.13229 -0.02431 0.16094 -0.02199 0.22917 -0.0206 C 0.25313 -0.00995 0.26042 -0.01157 0.27995 0.01643 C 0.29766 0.0419 0.30755 0.07292 0.3181 0.1088 C 0.32331 0.12662 0.32799 0.14514 0.3319 0.16412 C 0.33802 0.19352 0.34036 0.22384 0.34349 0.2544 C 0.34388 0.27083 0.34466 0.28704 0.34466 0.30347 C 0.34466 0.31134 0.34271 0.36088 0.34232 0.3713 C 0.34349 0.4 0.34349 0.38889 0.34349 0.40417 L 0.34349 0.40417 L 0.34349 0.40417 " pathEditMode="relative" ptsTypes="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8457DD-B6A2-4E6E-9CC7-C2F901303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de-DE" dirty="0">
                <a:latin typeface="Grundschrift" panose="03010100010101010101" pitchFamily="66" charset="0"/>
              </a:rPr>
              <a:t>Wie würdest du die Wäsche zuordnen?</a:t>
            </a:r>
            <a:endParaRPr lang="de-DE" dirty="0"/>
          </a:p>
        </p:txBody>
      </p:sp>
      <p:sp>
        <p:nvSpPr>
          <p:cNvPr id="4" name="Flussdiagramm: Manuelle Verarbeitung 3">
            <a:extLst>
              <a:ext uri="{FF2B5EF4-FFF2-40B4-BE49-F238E27FC236}">
                <a16:creationId xmlns:a16="http://schemas.microsoft.com/office/drawing/2014/main" id="{57DD6EE5-5E83-48F6-BDE9-4615BF7729B0}"/>
              </a:ext>
            </a:extLst>
          </p:cNvPr>
          <p:cNvSpPr/>
          <p:nvPr/>
        </p:nvSpPr>
        <p:spPr>
          <a:xfrm>
            <a:off x="562707" y="4438992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30°</a:t>
            </a:r>
          </a:p>
        </p:txBody>
      </p:sp>
      <p:sp>
        <p:nvSpPr>
          <p:cNvPr id="5" name="Flussdiagramm: Manuelle Verarbeitung 4">
            <a:extLst>
              <a:ext uri="{FF2B5EF4-FFF2-40B4-BE49-F238E27FC236}">
                <a16:creationId xmlns:a16="http://schemas.microsoft.com/office/drawing/2014/main" id="{40124277-1575-4864-A30C-69DB60C41ADB}"/>
              </a:ext>
            </a:extLst>
          </p:cNvPr>
          <p:cNvSpPr/>
          <p:nvPr/>
        </p:nvSpPr>
        <p:spPr>
          <a:xfrm>
            <a:off x="4458285" y="4438990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40°</a:t>
            </a:r>
          </a:p>
        </p:txBody>
      </p:sp>
      <p:sp>
        <p:nvSpPr>
          <p:cNvPr id="6" name="Flussdiagramm: Manuelle Verarbeitung 5">
            <a:extLst>
              <a:ext uri="{FF2B5EF4-FFF2-40B4-BE49-F238E27FC236}">
                <a16:creationId xmlns:a16="http://schemas.microsoft.com/office/drawing/2014/main" id="{F037D0A2-C790-4728-8D1F-5E62ADACA027}"/>
              </a:ext>
            </a:extLst>
          </p:cNvPr>
          <p:cNvSpPr/>
          <p:nvPr/>
        </p:nvSpPr>
        <p:spPr>
          <a:xfrm>
            <a:off x="8353864" y="4438991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60°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C70DEF71-F753-42C6-BCD1-F64184A353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285" y="1010289"/>
            <a:ext cx="2950898" cy="323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76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61 -0.08819 L 0.02461 -0.08819 C -0.01146 -0.09213 -0.04011 -0.09838 -0.07591 -0.09213 C -0.23307 -0.06551 -0.04557 -0.08217 -0.19818 -0.07176 C -0.22253 -0.05995 -0.24076 -0.05347 -0.26393 -0.03264 C -0.27031 -0.02708 -0.2763 -0.01944 -0.28125 -0.01018 C -0.28685 -3.33333E-6 -0.29141 0.01204 -0.29518 0.02477 C -0.29922 0.0382 -0.3082 0.0882 -0.31133 0.10463 C -0.31172 0.12246 -0.31237 0.14028 -0.31237 0.15811 C -0.31237 0.17385 -0.31159 0.18936 -0.31133 0.2051 C -0.30964 0.27593 -0.3112 0.23843 -0.30781 0.30162 C -0.30886 0.32269 -0.31016 0.34398 -0.31016 0.36528 L -0.31016 0.36528 " pathEditMode="relative" ptsTypes="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8457DD-B6A2-4E6E-9CC7-C2F901303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de-DE" dirty="0">
                <a:latin typeface="Grundschrift" panose="03010100010101010101" pitchFamily="66" charset="0"/>
              </a:rPr>
              <a:t>Wie würdest du die Wäsche zuordnen?</a:t>
            </a:r>
            <a:endParaRPr lang="de-DE" dirty="0"/>
          </a:p>
        </p:txBody>
      </p:sp>
      <p:sp>
        <p:nvSpPr>
          <p:cNvPr id="4" name="Flussdiagramm: Manuelle Verarbeitung 3">
            <a:extLst>
              <a:ext uri="{FF2B5EF4-FFF2-40B4-BE49-F238E27FC236}">
                <a16:creationId xmlns:a16="http://schemas.microsoft.com/office/drawing/2014/main" id="{57DD6EE5-5E83-48F6-BDE9-4615BF7729B0}"/>
              </a:ext>
            </a:extLst>
          </p:cNvPr>
          <p:cNvSpPr/>
          <p:nvPr/>
        </p:nvSpPr>
        <p:spPr>
          <a:xfrm>
            <a:off x="562707" y="4438992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30°</a:t>
            </a:r>
          </a:p>
        </p:txBody>
      </p:sp>
      <p:sp>
        <p:nvSpPr>
          <p:cNvPr id="5" name="Flussdiagramm: Manuelle Verarbeitung 4">
            <a:extLst>
              <a:ext uri="{FF2B5EF4-FFF2-40B4-BE49-F238E27FC236}">
                <a16:creationId xmlns:a16="http://schemas.microsoft.com/office/drawing/2014/main" id="{40124277-1575-4864-A30C-69DB60C41ADB}"/>
              </a:ext>
            </a:extLst>
          </p:cNvPr>
          <p:cNvSpPr/>
          <p:nvPr/>
        </p:nvSpPr>
        <p:spPr>
          <a:xfrm>
            <a:off x="4458285" y="4438990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40°</a:t>
            </a:r>
          </a:p>
        </p:txBody>
      </p:sp>
      <p:sp>
        <p:nvSpPr>
          <p:cNvPr id="6" name="Flussdiagramm: Manuelle Verarbeitung 5">
            <a:extLst>
              <a:ext uri="{FF2B5EF4-FFF2-40B4-BE49-F238E27FC236}">
                <a16:creationId xmlns:a16="http://schemas.microsoft.com/office/drawing/2014/main" id="{F037D0A2-C790-4728-8D1F-5E62ADACA027}"/>
              </a:ext>
            </a:extLst>
          </p:cNvPr>
          <p:cNvSpPr/>
          <p:nvPr/>
        </p:nvSpPr>
        <p:spPr>
          <a:xfrm>
            <a:off x="8353864" y="4438991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60°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43CC6B4-B245-4F57-9935-0ACD5B18C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71431">
            <a:off x="5000901" y="306345"/>
            <a:ext cx="2190198" cy="3971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00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3 -0.02662 L -0.00273 -0.02662 C -0.00508 0.07454 -0.00469 0.11319 -0.00977 0.20093 C -0.01133 0.23009 -0.01536 0.27315 -0.01784 0.30139 C -0.01823 0.32268 -0.01888 0.34375 -0.01888 0.36505 C -0.01888 0.40208 -0.01784 0.43889 -0.01784 0.47593 L -0.01784 0.47593 " pathEditMode="relative" ptsTypes="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36066F-DB3B-4840-BE52-9AD951C59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506" y="18255"/>
            <a:ext cx="10515600" cy="1325563"/>
          </a:xfrm>
        </p:spPr>
        <p:txBody>
          <a:bodyPr/>
          <a:lstStyle/>
          <a:p>
            <a:pPr algn="ctr"/>
            <a:r>
              <a:rPr lang="de-DE" dirty="0">
                <a:latin typeface="Grundschrift" panose="03010100010101010101" pitchFamily="66" charset="0"/>
              </a:rPr>
              <a:t>Wie würdest du die Wäsche zuordnen?</a:t>
            </a:r>
          </a:p>
        </p:txBody>
      </p:sp>
      <p:sp>
        <p:nvSpPr>
          <p:cNvPr id="4" name="Flussdiagramm: Manuelle Verarbeitung 3">
            <a:extLst>
              <a:ext uri="{FF2B5EF4-FFF2-40B4-BE49-F238E27FC236}">
                <a16:creationId xmlns:a16="http://schemas.microsoft.com/office/drawing/2014/main" id="{E9CA8451-3F7C-46D8-8ECA-FC1368A08CE4}"/>
              </a:ext>
            </a:extLst>
          </p:cNvPr>
          <p:cNvSpPr/>
          <p:nvPr/>
        </p:nvSpPr>
        <p:spPr>
          <a:xfrm>
            <a:off x="562707" y="4438992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30°</a:t>
            </a:r>
          </a:p>
        </p:txBody>
      </p:sp>
      <p:sp>
        <p:nvSpPr>
          <p:cNvPr id="5" name="Flussdiagramm: Manuelle Verarbeitung 4">
            <a:extLst>
              <a:ext uri="{FF2B5EF4-FFF2-40B4-BE49-F238E27FC236}">
                <a16:creationId xmlns:a16="http://schemas.microsoft.com/office/drawing/2014/main" id="{6FA7469F-87DE-4D2B-B5BE-B85D39D53A69}"/>
              </a:ext>
            </a:extLst>
          </p:cNvPr>
          <p:cNvSpPr/>
          <p:nvPr/>
        </p:nvSpPr>
        <p:spPr>
          <a:xfrm>
            <a:off x="4458285" y="4438990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40°</a:t>
            </a:r>
          </a:p>
        </p:txBody>
      </p:sp>
      <p:sp>
        <p:nvSpPr>
          <p:cNvPr id="6" name="Flussdiagramm: Manuelle Verarbeitung 5">
            <a:extLst>
              <a:ext uri="{FF2B5EF4-FFF2-40B4-BE49-F238E27FC236}">
                <a16:creationId xmlns:a16="http://schemas.microsoft.com/office/drawing/2014/main" id="{15748E46-8AA0-495A-BCB7-C43D5FF1036D}"/>
              </a:ext>
            </a:extLst>
          </p:cNvPr>
          <p:cNvSpPr/>
          <p:nvPr/>
        </p:nvSpPr>
        <p:spPr>
          <a:xfrm>
            <a:off x="8353864" y="4438991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60°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A7E90E5D-7A46-463C-BBFF-DFD8CAC60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155" y="1124897"/>
            <a:ext cx="2913690" cy="258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315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86 -0.02477 L -0.00286 -0.02477 C -0.02396 -0.02547 -0.04518 -0.0294 -0.06628 -0.02662 C -0.09036 -0.02361 -0.16914 0.00602 -0.19193 0.01643 C -0.20872 0.02384 -0.22539 0.03241 -0.24154 0.04305 C -0.25469 0.05162 -0.26758 0.06157 -0.27969 0.07384 C -0.29388 0.08796 -0.30951 0.11319 -0.31888 0.13727 C -0.32982 0.16574 -0.33333 0.1912 -0.33958 0.22361 C -0.34427 0.30578 -0.34414 0.26991 -0.33047 0.40393 C -0.32969 0.41157 -0.32943 0.41921 -0.32812 0.42662 C -0.31901 0.475 -0.32435 0.42639 -0.32122 0.45949 L -0.32122 0.45949 " pathEditMode="relative" ptsTypes="AAAAAAAAAA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>
            <a:extLst>
              <a:ext uri="{FF2B5EF4-FFF2-40B4-BE49-F238E27FC236}">
                <a16:creationId xmlns:a16="http://schemas.microsoft.com/office/drawing/2014/main" id="{D84992B1-D3BB-406A-B67C-DA8CD630D8BC}"/>
              </a:ext>
            </a:extLst>
          </p:cNvPr>
          <p:cNvSpPr txBox="1">
            <a:spLocks/>
          </p:cNvSpPr>
          <p:nvPr/>
        </p:nvSpPr>
        <p:spPr>
          <a:xfrm>
            <a:off x="867506" y="1825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de-DE">
                <a:latin typeface="Grundschrift" panose="03010100010101010101" pitchFamily="66" charset="0"/>
              </a:rPr>
              <a:t>Wie würdest du die Wäsche zuordnen?</a:t>
            </a:r>
            <a:endParaRPr lang="de-DE" dirty="0">
              <a:latin typeface="Grundschrift" panose="03010100010101010101" pitchFamily="66" charset="0"/>
            </a:endParaRPr>
          </a:p>
        </p:txBody>
      </p:sp>
      <p:sp>
        <p:nvSpPr>
          <p:cNvPr id="5" name="Flussdiagramm: Manuelle Verarbeitung 4">
            <a:extLst>
              <a:ext uri="{FF2B5EF4-FFF2-40B4-BE49-F238E27FC236}">
                <a16:creationId xmlns:a16="http://schemas.microsoft.com/office/drawing/2014/main" id="{57F560BC-90BA-468F-9BA2-38E6B3B02AF8}"/>
              </a:ext>
            </a:extLst>
          </p:cNvPr>
          <p:cNvSpPr/>
          <p:nvPr/>
        </p:nvSpPr>
        <p:spPr>
          <a:xfrm>
            <a:off x="562707" y="4438992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30°</a:t>
            </a:r>
          </a:p>
        </p:txBody>
      </p:sp>
      <p:sp>
        <p:nvSpPr>
          <p:cNvPr id="6" name="Flussdiagramm: Manuelle Verarbeitung 5">
            <a:extLst>
              <a:ext uri="{FF2B5EF4-FFF2-40B4-BE49-F238E27FC236}">
                <a16:creationId xmlns:a16="http://schemas.microsoft.com/office/drawing/2014/main" id="{4FDAEBEA-935F-4310-B445-2380E0CAE7CA}"/>
              </a:ext>
            </a:extLst>
          </p:cNvPr>
          <p:cNvSpPr/>
          <p:nvPr/>
        </p:nvSpPr>
        <p:spPr>
          <a:xfrm>
            <a:off x="4458285" y="4438990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40°</a:t>
            </a:r>
          </a:p>
        </p:txBody>
      </p:sp>
      <p:sp>
        <p:nvSpPr>
          <p:cNvPr id="7" name="Flussdiagramm: Manuelle Verarbeitung 6">
            <a:extLst>
              <a:ext uri="{FF2B5EF4-FFF2-40B4-BE49-F238E27FC236}">
                <a16:creationId xmlns:a16="http://schemas.microsoft.com/office/drawing/2014/main" id="{E2C04DD9-E47D-424B-A800-C9F773D69020}"/>
              </a:ext>
            </a:extLst>
          </p:cNvPr>
          <p:cNvSpPr/>
          <p:nvPr/>
        </p:nvSpPr>
        <p:spPr>
          <a:xfrm>
            <a:off x="8353864" y="4438991"/>
            <a:ext cx="3334043" cy="2053883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600" dirty="0">
                <a:latin typeface="Grundschrift" panose="03010100010101010101" pitchFamily="66" charset="0"/>
              </a:rPr>
              <a:t>60°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3F13C9A5-A1DC-4F5C-AFEE-CEC07A6531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285" y="1167569"/>
            <a:ext cx="2848106" cy="2502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091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23 -0.03449 L 0.01823 -0.03449 C 0.02044 0.00069 0.02057 -0.00209 0.02057 0.05162 C 0.02057 0.09537 0.01992 0.13912 0.0194 0.18287 C 0.01914 0.19953 0.01771 0.23842 0.01719 0.25671 C 0.01745 0.28541 0.01771 0.31412 0.01823 0.34282 C 0.01953 0.41134 0.01901 0.34351 0.02175 0.41458 C 0.02201 0.42199 0.02175 0.42963 0.02175 0.43726 L 0.02175 0.43726 " pathEditMode="relative" ptsTypes="AAAAAAA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68247E-FA0C-4DEB-AFC8-740E52CECF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" y="365125"/>
            <a:ext cx="11873132" cy="1325563"/>
          </a:xfrm>
        </p:spPr>
        <p:txBody>
          <a:bodyPr>
            <a:normAutofit/>
          </a:bodyPr>
          <a:lstStyle/>
          <a:p>
            <a:pPr algn="ctr"/>
            <a:r>
              <a:rPr lang="de-DE" dirty="0">
                <a:latin typeface="Grundschrift" panose="03010100010101010101" pitchFamily="66" charset="0"/>
              </a:rPr>
              <a:t>Welche Wasch-Regel solltest du hier beachten?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E40C2E15-D844-403F-911E-5975E9F29F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00" y="1477105"/>
            <a:ext cx="5159730" cy="3090089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E9614E0A-1A46-4D64-997B-4D15363430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3599734"/>
            <a:ext cx="3059033" cy="3090089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510092D8-A14C-4CB4-B3EB-87120B9539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23598">
            <a:off x="4991974" y="2745671"/>
            <a:ext cx="5141350" cy="2707778"/>
          </a:xfrm>
          <a:prstGeom prst="rect">
            <a:avLst/>
          </a:prstGeom>
        </p:spPr>
      </p:pic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ACAAD9F5-6077-4BDC-94C6-7B6CA3677A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524" y="3765471"/>
            <a:ext cx="3847873" cy="3041797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08B14D68-2D10-425A-B276-8A55105D31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635" y="2816747"/>
            <a:ext cx="4056713" cy="3873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0353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</Words>
  <Application>Microsoft Office PowerPoint</Application>
  <PresentationFormat>Breitbild</PresentationFormat>
  <Paragraphs>50</Paragraphs>
  <Slides>15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Grundschrift</vt:lpstr>
      <vt:lpstr>Office</vt:lpstr>
      <vt:lpstr>Wäsche waschen</vt:lpstr>
      <vt:lpstr>Video:</vt:lpstr>
      <vt:lpstr>Wiederholung Waschprogramme</vt:lpstr>
      <vt:lpstr>Wie würdest du die Wäsche zuordnen?</vt:lpstr>
      <vt:lpstr>Wie würdest du die Wäsche zuordnen?</vt:lpstr>
      <vt:lpstr>Wie würdest du die Wäsche zuordnen?</vt:lpstr>
      <vt:lpstr>Wie würdest du die Wäsche zuordnen?</vt:lpstr>
      <vt:lpstr>Wie würdest du die Wäsche zuordnen?</vt:lpstr>
      <vt:lpstr>Wie würdest du die Wäsche zuordnen?</vt:lpstr>
      <vt:lpstr>Wie würdest du die Wäsche zuordnen?</vt:lpstr>
      <vt:lpstr>Wie würdest du die Wäsche zuordnen?</vt:lpstr>
      <vt:lpstr>Wie würdest du die Wäsche zuordnen?</vt:lpstr>
      <vt:lpstr>Wie würdest du die Wäsche zuordnen?</vt:lpstr>
      <vt:lpstr>PowerPoint-Präsentation</vt:lpstr>
      <vt:lpstr>Welche Wasch-Regel solltest du hier beachten?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Wäsche waschen</dc:title>
  <dc:creator>Judith Korte</dc:creator>
  <cp:lastModifiedBy>Judith Korte</cp:lastModifiedBy>
  <cp:revision>6</cp:revision>
  <dcterms:created xsi:type="dcterms:W3CDTF">2023-08-15T04:31:07Z</dcterms:created>
  <dcterms:modified xsi:type="dcterms:W3CDTF">2023-08-15T05:09:45Z</dcterms:modified>
</cp:coreProperties>
</file>