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76" r:id="rId4"/>
    <p:sldId id="278" r:id="rId5"/>
    <p:sldId id="279" r:id="rId6"/>
    <p:sldId id="280" r:id="rId7"/>
    <p:sldId id="270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CE97"/>
    <a:srgbClr val="89B7B5"/>
    <a:srgbClr val="B93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3631"/>
  </p:normalViewPr>
  <p:slideViewPr>
    <p:cSldViewPr snapToGrid="0" snapToObjects="1">
      <p:cViewPr>
        <p:scale>
          <a:sx n="104" d="100"/>
          <a:sy n="104" d="100"/>
        </p:scale>
        <p:origin x="1456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857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61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111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281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876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403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042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328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auf Platzhalter ziehen oder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8270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704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387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24878-9393-4F43-97FD-225A9F6FB13B}" type="datetimeFigureOut">
              <a:rPr lang="de-DE" smtClean="0"/>
              <a:t>22.08.23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6592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7.pn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7.pn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Wolke 1"/>
          <p:cNvSpPr/>
          <p:nvPr/>
        </p:nvSpPr>
        <p:spPr>
          <a:xfrm>
            <a:off x="1011488" y="1132041"/>
            <a:ext cx="5454869" cy="3405352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4800" dirty="0" smtClean="0">
                <a:latin typeface="Marker Felt Thin" charset="0"/>
                <a:ea typeface="Marker Felt Thin" charset="0"/>
                <a:cs typeface="Marker Felt Thin" charset="0"/>
              </a:rPr>
              <a:t>Herzlich Willkommen!</a:t>
            </a:r>
          </a:p>
        </p:txBody>
      </p:sp>
      <p:pic>
        <p:nvPicPr>
          <p:cNvPr id="2054" name="Picture 6" descr="itmoji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37779" y="1991323"/>
            <a:ext cx="5054221" cy="505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6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136634" y="94593"/>
            <a:ext cx="3142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Plan für heute: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4" name="Abgerundetes Rechteck 3"/>
          <p:cNvSpPr/>
          <p:nvPr/>
        </p:nvSpPr>
        <p:spPr>
          <a:xfrm>
            <a:off x="3462030" y="94593"/>
            <a:ext cx="4803228" cy="6568966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28575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2800" dirty="0" smtClean="0">
                <a:latin typeface="Bradley Hand" charset="0"/>
                <a:ea typeface="Bradley Hand" charset="0"/>
                <a:cs typeface="Bradley Hand" charset="0"/>
              </a:rPr>
              <a:t>LZAs: Vergleich:    Viren und Bakterien </a:t>
            </a:r>
          </a:p>
          <a:p>
            <a:pPr marL="285750" indent="-285750">
              <a:lnSpc>
                <a:spcPct val="150000"/>
              </a:lnSpc>
              <a:buFont typeface="AppleSymbols" charset="0"/>
              <a:buChar char="☐"/>
              <a:defRPr/>
            </a:pPr>
            <a:endParaRPr lang="de-DE" sz="28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2800" dirty="0" smtClean="0">
                <a:latin typeface="Bradley Hand" charset="0"/>
                <a:ea typeface="Bradley Hand" charset="0"/>
                <a:cs typeface="Bradley Hand" charset="0"/>
              </a:rPr>
              <a:t>Unspezifische Immunantwort</a:t>
            </a: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endParaRPr lang="de-DE" sz="28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endParaRPr lang="de-DE" sz="2800" dirty="0">
              <a:latin typeface="Bradley Hand" charset="0"/>
              <a:ea typeface="Bradley Hand" charset="0"/>
              <a:cs typeface="Bradley Hand" charset="0"/>
            </a:endParaRP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ppleSymbols" charset="0"/>
              <a:buChar char="☐"/>
              <a:tabLst/>
              <a:defRPr/>
            </a:pPr>
            <a:endParaRPr lang="de-DE" dirty="0" smtClean="0"/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ppleSymbols" charset="0"/>
              <a:buChar char="☐"/>
              <a:tabLst/>
              <a:defRPr/>
            </a:pPr>
            <a:endParaRPr lang="de-DE" dirty="0"/>
          </a:p>
        </p:txBody>
      </p:sp>
      <p:sp>
        <p:nvSpPr>
          <p:cNvPr id="8" name="Abgerundetes Rechteck 7"/>
          <p:cNvSpPr/>
          <p:nvPr/>
        </p:nvSpPr>
        <p:spPr>
          <a:xfrm>
            <a:off x="8413190" y="2254685"/>
            <a:ext cx="3451289" cy="4408874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lvl="0">
              <a:defRPr/>
            </a:pPr>
            <a:r>
              <a:rPr lang="en-GB" sz="2800" dirty="0" smtClean="0">
                <a:latin typeface="Bradley Hand" charset="0"/>
                <a:ea typeface="Bradley Hand" charset="0"/>
                <a:cs typeface="Bradley Hand" charset="0"/>
              </a:rPr>
              <a:t>Was du </a:t>
            </a:r>
            <a:r>
              <a:rPr lang="en-GB" sz="2800" dirty="0" err="1" smtClean="0">
                <a:latin typeface="Bradley Hand" charset="0"/>
                <a:ea typeface="Bradley Hand" charset="0"/>
                <a:cs typeface="Bradley Hand" charset="0"/>
              </a:rPr>
              <a:t>brauchst</a:t>
            </a:r>
            <a:r>
              <a:rPr lang="en-GB" sz="2800" dirty="0" smtClean="0">
                <a:latin typeface="Bradley Hand" charset="0"/>
                <a:ea typeface="Bradley Hand" charset="0"/>
                <a:cs typeface="Bradley Hand" charset="0"/>
              </a:rPr>
              <a:t>:</a:t>
            </a:r>
          </a:p>
          <a:p>
            <a:pPr lvl="0">
              <a:defRPr/>
            </a:pPr>
            <a:endParaRPr lang="en-GB" sz="28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iPad</a:t>
            </a: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3200" dirty="0" err="1" smtClean="0">
                <a:latin typeface="Bradley Hand" charset="0"/>
                <a:ea typeface="Bradley Hand" charset="0"/>
                <a:cs typeface="Bradley Hand" charset="0"/>
              </a:rPr>
              <a:t>GoodNotes</a:t>
            </a:r>
            <a:endParaRPr lang="de-DE" sz="32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3200" dirty="0" err="1" smtClean="0">
                <a:latin typeface="Bradley Hand" charset="0"/>
                <a:ea typeface="Bradley Hand" charset="0"/>
                <a:cs typeface="Bradley Hand" charset="0"/>
              </a:rPr>
              <a:t>EduMaps</a:t>
            </a:r>
            <a:endParaRPr lang="de-DE" sz="32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PowerPoint</a:t>
            </a: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endParaRPr lang="de-DE" sz="32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lvl="0" indent="-285750">
              <a:lnSpc>
                <a:spcPct val="150000"/>
              </a:lnSpc>
              <a:buFont typeface="AppleSymbols" charset="0"/>
              <a:buChar char="☐"/>
              <a:defRPr/>
            </a:pPr>
            <a:endParaRPr lang="de-DE" dirty="0"/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 </a:t>
            </a:r>
            <a:endParaRPr lang="en-GB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994" y="30943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2967192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09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73856" y="379546"/>
            <a:ext cx="9007930" cy="5961877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lvl="0">
              <a:defRPr/>
            </a:pPr>
            <a:r>
              <a:rPr lang="de-DE" sz="2800" dirty="0" smtClean="0"/>
              <a:t>LZAs:</a:t>
            </a:r>
          </a:p>
          <a:p>
            <a:pPr lvl="0">
              <a:defRPr/>
            </a:pPr>
            <a:endParaRPr lang="de-DE" sz="2800" dirty="0" smtClean="0"/>
          </a:p>
          <a:p>
            <a:pPr lvl="0">
              <a:defRPr/>
            </a:pPr>
            <a:endParaRPr lang="de-DE" sz="2800" dirty="0" smtClean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2800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3200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3200" dirty="0" smtClean="0"/>
          </a:p>
          <a:p>
            <a:pPr marL="685800" marR="0" lvl="0" indent="-6858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de-DE" sz="3200" dirty="0" smtClean="0"/>
          </a:p>
          <a:p>
            <a:pPr marL="685800" marR="0" lvl="0" indent="-6858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de-DE" sz="3200" dirty="0" smtClean="0"/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</a:t>
            </a:r>
            <a:endParaRPr lang="en-GB" sz="36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2" name="Picture 2" descr="heck 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083" y="3077781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33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73856" y="379546"/>
            <a:ext cx="9007930" cy="5961877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3200" dirty="0" smtClean="0"/>
              <a:t>Wie schützt uns unser Körper vor Krankheitserregern</a:t>
            </a:r>
            <a:r>
              <a:rPr lang="de-DE" sz="3200" dirty="0"/>
              <a:t>?</a:t>
            </a:r>
            <a:endParaRPr lang="de-DE" sz="3200" dirty="0" smtClean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3200" dirty="0" smtClean="0"/>
              <a:t>Eure Ideen:</a:t>
            </a:r>
            <a:endParaRPr lang="de-DE" sz="3200" dirty="0"/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</a:t>
            </a:r>
            <a:endParaRPr lang="en-GB" sz="36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3074" name="Picture 2" descr=" think i'm getting si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15"/>
          <a:stretch/>
        </p:blipFill>
        <p:spPr bwMode="auto">
          <a:xfrm>
            <a:off x="7895784" y="4049346"/>
            <a:ext cx="4296216" cy="267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45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73856" y="379546"/>
            <a:ext cx="9007930" cy="5961877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3200" dirty="0" smtClean="0"/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</a:t>
            </a:r>
            <a:endParaRPr lang="en-GB" sz="36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4098" name="Picture 2" descr="itmoji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50" y="3077781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nser körpereigenes Immunsystem ist ziemlich genia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619" y="421850"/>
            <a:ext cx="7059718" cy="591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feil nach rechts 2"/>
          <p:cNvSpPr/>
          <p:nvPr/>
        </p:nvSpPr>
        <p:spPr>
          <a:xfrm rot="2050410">
            <a:off x="114477" y="3459215"/>
            <a:ext cx="2152357" cy="1069144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061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73856" y="379546"/>
            <a:ext cx="9007930" cy="5961877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>
              <a:defRPr/>
            </a:pPr>
            <a:r>
              <a:rPr lang="de-DE" sz="3200" dirty="0" smtClean="0"/>
              <a:t>Aufgabe</a:t>
            </a:r>
            <a:r>
              <a:rPr lang="de-DE" sz="3200" dirty="0"/>
              <a:t>: Fresszellen: Kampftruppen an vorderster Front – </a:t>
            </a:r>
            <a:r>
              <a:rPr lang="de-DE" sz="3200" dirty="0" smtClean="0"/>
              <a:t>Die </a:t>
            </a:r>
            <a:r>
              <a:rPr lang="de-DE" sz="3200" dirty="0"/>
              <a:t>unspezifische Immunabwehr </a:t>
            </a:r>
            <a:endParaRPr lang="de-DE" sz="3200" dirty="0" smtClean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3200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3200" dirty="0" smtClean="0"/>
              <a:t>Ziel: Vorgänge der unspezifischen Abwehr in einem </a:t>
            </a:r>
            <a:r>
              <a:rPr lang="de-DE" sz="3200" dirty="0" err="1" smtClean="0"/>
              <a:t>Erklärvideo</a:t>
            </a:r>
            <a:r>
              <a:rPr lang="de-DE" sz="3200" dirty="0" smtClean="0"/>
              <a:t> präsentieren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3200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3200" dirty="0" smtClean="0"/>
              <a:t>  </a:t>
            </a: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</a:t>
            </a:r>
            <a:endParaRPr lang="en-GB" sz="36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4098" name="Picture 2" descr="itmoji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50" y="3077781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Bild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36" y="3826301"/>
            <a:ext cx="2325090" cy="229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2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156222" y="222551"/>
            <a:ext cx="4831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Bradley Hand" charset="0"/>
                <a:ea typeface="Bradley Hand" charset="0"/>
                <a:cs typeface="Bradley Hand" charset="0"/>
              </a:rPr>
              <a:t>Bevor </a:t>
            </a:r>
            <a:r>
              <a:rPr lang="en-GB" sz="4400" dirty="0" err="1" smtClean="0">
                <a:latin typeface="Bradley Hand" charset="0"/>
                <a:ea typeface="Bradley Hand" charset="0"/>
                <a:cs typeface="Bradley Hand" charset="0"/>
              </a:rPr>
              <a:t>ihr</a:t>
            </a:r>
            <a:r>
              <a:rPr lang="en-GB" sz="4400" dirty="0" smtClean="0">
                <a:latin typeface="Bradley Hand" charset="0"/>
                <a:ea typeface="Bradley Hand" charset="0"/>
                <a:cs typeface="Bradley Hand" charset="0"/>
              </a:rPr>
              <a:t> </a:t>
            </a:r>
            <a:r>
              <a:rPr lang="en-GB" sz="4400" dirty="0" err="1" smtClean="0">
                <a:latin typeface="Bradley Hand" charset="0"/>
                <a:ea typeface="Bradley Hand" charset="0"/>
                <a:cs typeface="Bradley Hand" charset="0"/>
              </a:rPr>
              <a:t>geht</a:t>
            </a:r>
            <a:r>
              <a:rPr lang="en-GB" sz="4400" dirty="0" smtClean="0">
                <a:latin typeface="Bradley Hand" charset="0"/>
                <a:ea typeface="Bradley Hand" charset="0"/>
                <a:cs typeface="Bradley Hand" charset="0"/>
              </a:rPr>
              <a:t>:</a:t>
            </a:r>
            <a:endParaRPr lang="en-GB" sz="44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8" name="Abgerundetes Rechteck 7"/>
          <p:cNvSpPr/>
          <p:nvPr/>
        </p:nvSpPr>
        <p:spPr>
          <a:xfrm>
            <a:off x="1712108" y="1214533"/>
            <a:ext cx="7429636" cy="5044965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lvl="0">
              <a:defRPr/>
            </a:pPr>
            <a:r>
              <a:rPr lang="de-DE" sz="2800" dirty="0" smtClean="0">
                <a:latin typeface="Bradley Hand" charset="0"/>
                <a:ea typeface="Bradley Hand" charset="0"/>
                <a:cs typeface="Bradley Hand" charset="0"/>
              </a:rPr>
              <a:t>Lernzeitaufgaben:</a:t>
            </a:r>
          </a:p>
          <a:p>
            <a:pPr>
              <a:defRPr/>
            </a:pPr>
            <a:endParaRPr lang="de-DE" sz="2800" dirty="0" smtClean="0"/>
          </a:p>
          <a:p>
            <a:pPr>
              <a:defRPr/>
            </a:pPr>
            <a:endParaRPr lang="de-DE" sz="2800" dirty="0" smtClean="0"/>
          </a:p>
          <a:p>
            <a:pPr>
              <a:defRPr/>
            </a:pPr>
            <a:r>
              <a:rPr lang="de-DE" sz="2800" dirty="0" smtClean="0"/>
              <a:t>Schau dir das YouTube Video zum Zusammenspiel zwischen spezifischer und unspezifischer  Immunantwort an und versuche, das Schaubild zu ergänzen.</a:t>
            </a:r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 smtClean="0"/>
          </a:p>
          <a:p>
            <a:pPr>
              <a:defRPr/>
            </a:pPr>
            <a:endParaRPr lang="en-US" sz="2800" dirty="0" smtClean="0"/>
          </a:p>
          <a:p>
            <a:pPr algn="r">
              <a:defRPr/>
            </a:pPr>
            <a:r>
              <a:rPr lang="en-US" sz="2800" dirty="0"/>
              <a:t> </a:t>
            </a:r>
            <a:r>
              <a:rPr lang="en-US" sz="2800" dirty="0" smtClean="0"/>
              <a:t>         </a:t>
            </a:r>
            <a:r>
              <a:rPr lang="mr-IN" sz="2800" dirty="0" smtClean="0"/>
              <a:t>…</a:t>
            </a:r>
            <a:r>
              <a:rPr lang="de-DE" sz="2800" dirty="0" smtClean="0"/>
              <a:t>. Bis nächste Woche </a:t>
            </a:r>
            <a:r>
              <a:rPr lang="de-DE" sz="2800" dirty="0" smtClean="0">
                <a:sym typeface="Wingdings"/>
              </a:rPr>
              <a:t></a:t>
            </a:r>
            <a:endParaRPr lang="en-US" sz="2800" dirty="0"/>
          </a:p>
          <a:p>
            <a:pPr>
              <a:defRPr/>
            </a:pPr>
            <a:endParaRPr lang="en-GB" sz="2800" dirty="0"/>
          </a:p>
          <a:p>
            <a:pPr lvl="0">
              <a:defRPr/>
            </a:pPr>
            <a:endParaRPr lang="en-GB" sz="2800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lvl="0">
              <a:defRPr/>
            </a:pPr>
            <a:endParaRPr lang="en-GB" sz="2800" dirty="0" smtClean="0"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3600" dirty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en-GB" sz="3200" dirty="0" smtClean="0">
                <a:latin typeface="Bradley Hand" charset="0"/>
                <a:ea typeface="Bradley Hand" charset="0"/>
                <a:cs typeface="Bradley Hand" charset="0"/>
              </a:rPr>
              <a:t>23.08.2023</a:t>
            </a:r>
            <a:endParaRPr lang="hr-HR" sz="3200" dirty="0">
              <a:latin typeface="Bradley Hand" charset="0"/>
              <a:ea typeface="Bradley Hand" charset="0"/>
              <a:cs typeface="Bradley Hand" charset="0"/>
            </a:endParaRPr>
          </a:p>
          <a:p>
            <a:endParaRPr lang="en-GB" sz="36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74" y="1143026"/>
            <a:ext cx="623325" cy="124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tmoji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2591" y="2542229"/>
            <a:ext cx="4362085" cy="436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42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6C465DAC-524B-0F4E-B36B-367A5C9EE4BB}" vid="{F7DDD016-052F-CC46-8825-C87E832D1D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Unterrichtsgliederung</Template>
  <TotalTime>0</TotalTime>
  <Words>112</Words>
  <Application>Microsoft Macintosh PowerPoint</Application>
  <PresentationFormat>Breitbild</PresentationFormat>
  <Paragraphs>48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6" baseType="lpstr">
      <vt:lpstr>AppleSymbols</vt:lpstr>
      <vt:lpstr>Bradley Hand</vt:lpstr>
      <vt:lpstr>Calibri</vt:lpstr>
      <vt:lpstr>Calibri Light</vt:lpstr>
      <vt:lpstr>Mangal</vt:lpstr>
      <vt:lpstr>Marker Felt Thin</vt:lpstr>
      <vt:lpstr>Wingdings</vt:lpstr>
      <vt:lpstr>Arial</vt:lpstr>
      <vt:lpstr>Office-Design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Kathrin Merten</dc:creator>
  <cp:lastModifiedBy>Kathrin Merten</cp:lastModifiedBy>
  <cp:revision>35</cp:revision>
  <dcterms:created xsi:type="dcterms:W3CDTF">2021-09-28T09:22:58Z</dcterms:created>
  <dcterms:modified xsi:type="dcterms:W3CDTF">2023-08-22T12:28:48Z</dcterms:modified>
</cp:coreProperties>
</file>