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2"/>
  </p:notesMasterIdLst>
  <p:sldIdLst>
    <p:sldId id="265" r:id="rId2"/>
    <p:sldId id="256" r:id="rId3"/>
    <p:sldId id="263" r:id="rId4"/>
    <p:sldId id="264" r:id="rId5"/>
    <p:sldId id="257" r:id="rId6"/>
    <p:sldId id="259" r:id="rId7"/>
    <p:sldId id="258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74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6E6426-7829-4ACE-89C7-55C9025BB46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404D11-3B62-4A59-BDDC-574AADE5F6F3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503914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Das Thema für die folgende Einheit sind Fake News.</a:t>
            </a:r>
          </a:p>
          <a:p>
            <a:r>
              <a:rPr lang="de-DE" dirty="0"/>
              <a:t>Dazu die erste Frage: Habt ihr schonmal irgendwo Fake News gesehen oder gehört?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2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9087949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Was sind denn jetzt eigentlich Fake News, von denen ihr schon gehört habt?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Was heißt „Fake“? </a:t>
            </a:r>
            <a:r>
              <a:rPr lang="de-DE" dirty="0">
                <a:sym typeface="Wingdings" panose="05000000000000000000" pitchFamily="2" charset="2"/>
              </a:rPr>
              <a:t> „gefälscht“</a:t>
            </a:r>
          </a:p>
          <a:p>
            <a:pPr marL="171450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Was heißt „News“?  „Nachrichten“</a:t>
            </a:r>
          </a:p>
          <a:p>
            <a:pPr marL="171450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Und was ist nun an diesen „gefälschten Nachrichten“ gefälscht?  Ideen der </a:t>
            </a:r>
            <a:r>
              <a:rPr lang="de-DE" dirty="0" err="1">
                <a:sym typeface="Wingdings" panose="05000000000000000000" pitchFamily="2" charset="2"/>
              </a:rPr>
              <a:t>SuS</a:t>
            </a:r>
            <a:r>
              <a:rPr lang="de-DE" dirty="0">
                <a:sym typeface="Wingdings" panose="05000000000000000000" pitchFamily="2" charset="2"/>
              </a:rPr>
              <a:t> Sammeln, anschließend aufdecken</a:t>
            </a:r>
          </a:p>
          <a:p>
            <a:pPr marL="628650" lvl="1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Bilder</a:t>
            </a:r>
          </a:p>
          <a:p>
            <a:pPr marL="628650" lvl="1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Aussagen</a:t>
            </a:r>
          </a:p>
          <a:p>
            <a:pPr marL="628650" lvl="1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Behauptungen</a:t>
            </a:r>
          </a:p>
          <a:p>
            <a:pPr marL="628650" lvl="1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Quellen</a:t>
            </a:r>
          </a:p>
          <a:p>
            <a:pPr marL="171450" indent="-171450">
              <a:buFontTx/>
              <a:buChar char="-"/>
            </a:pPr>
            <a:r>
              <a:rPr lang="de-DE" dirty="0">
                <a:sym typeface="Wingdings" panose="05000000000000000000" pitchFamily="2" charset="2"/>
              </a:rPr>
              <a:t>Das besondere an diesen Fälschungen ist aber, dass sie aussehen, wie echte Nachrichten.</a:t>
            </a:r>
          </a:p>
          <a:p>
            <a:pPr marL="171450" indent="-171450">
              <a:buFontTx/>
              <a:buChar char="-"/>
            </a:pPr>
            <a:endParaRPr lang="de-DE" dirty="0">
              <a:sym typeface="Wingdings" panose="05000000000000000000" pitchFamily="2" charset="2"/>
            </a:endParaRP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3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149030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r>
              <a:rPr lang="de-DE" dirty="0"/>
              <a:t>Wir wollen uns mal ein paar Beispiele für Fake News anschauen, dazu habe ich ein paar echte Nachrichten und ein paar Fake News rausgesucht, die ich euch zeigen möchte.</a:t>
            </a:r>
          </a:p>
          <a:p>
            <a:pPr marL="171450" indent="-171450">
              <a:buFontTx/>
              <a:buChar char="-"/>
            </a:pPr>
            <a:r>
              <a:rPr lang="de-DE" dirty="0"/>
              <a:t>Ihr entscheidet jeweils, ob es echt ist oder ob da ein Fake erstellt wurde und wir überlegen gemeinsam, wie man das erkennen könnte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34891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1: Das gedruckte Haus.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Dies ist kein Fake</a:t>
            </a:r>
          </a:p>
          <a:p>
            <a:pPr marL="171450" indent="-171450">
              <a:buFontTx/>
              <a:buChar char="-"/>
            </a:pPr>
            <a:r>
              <a:rPr lang="de-DE" dirty="0"/>
              <a:t>Woran erkennt man das? U.a.: Seriöse Quelle: Tagesschau.de, das sind richtige Journalisten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5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734246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2: Aushang bei Netto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Das ist ein Fake. Besonders Fies: Das sieht so authentisch aus mit Logo und allem.</a:t>
            </a:r>
          </a:p>
          <a:p>
            <a:pPr marL="171450" indent="-171450">
              <a:buFontTx/>
              <a:buChar char="-"/>
            </a:pPr>
            <a:r>
              <a:rPr lang="de-DE" dirty="0"/>
              <a:t>Woran erkennt man das? Bei Netto Nachfragen, Recherchieren. Auch erkennbar: Der Zettel klebt von außen an der Scheibe: Warum sollte man das machen? Auf Details achten!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48310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3: Trauriger Junge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Fake oder nicht? Hat die Polizei Zeit für so einen Quatsch?</a:t>
            </a:r>
          </a:p>
          <a:p>
            <a:pPr marL="171450" indent="-171450">
              <a:buFontTx/>
              <a:buChar char="-"/>
            </a:pPr>
            <a:r>
              <a:rPr lang="de-DE" dirty="0"/>
              <a:t>Dies ist kein Fake!</a:t>
            </a:r>
          </a:p>
          <a:p>
            <a:pPr marL="171450" indent="-171450">
              <a:buFontTx/>
              <a:buChar char="-"/>
            </a:pPr>
            <a:r>
              <a:rPr lang="de-DE" dirty="0"/>
              <a:t>Erkennbar daran, dass er vom offiziellen Account der Polizei Mittelfranken gepostet wurde.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7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533208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4: Boris Palmer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Dies ist ein Fake</a:t>
            </a:r>
          </a:p>
          <a:p>
            <a:pPr marL="171450" indent="-171450">
              <a:buFontTx/>
              <a:buChar char="-"/>
            </a:pPr>
            <a:r>
              <a:rPr lang="de-DE" dirty="0"/>
              <a:t>Die Quelle ist der Postillon, also eine bekannte Satireseite, die keine echten Nachrichten verbreitet, obwohl die Artikel so aussehen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8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39710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Beispiel 5: Särge in Italien</a:t>
            </a:r>
          </a:p>
          <a:p>
            <a:endParaRPr lang="de-DE" dirty="0"/>
          </a:p>
          <a:p>
            <a:pPr marL="171450" indent="-171450">
              <a:buFontTx/>
              <a:buChar char="-"/>
            </a:pPr>
            <a:r>
              <a:rPr lang="de-DE" dirty="0"/>
              <a:t>Das ist ein Fake</a:t>
            </a:r>
          </a:p>
          <a:p>
            <a:pPr marL="171450" indent="-171450">
              <a:buFontTx/>
              <a:buChar char="-"/>
            </a:pPr>
            <a:r>
              <a:rPr lang="de-DE" dirty="0"/>
              <a:t>Das Bild zeigt Särge von vor Lampedusa ertrunkenen Flüchtlingen und wurde nicht in Italien aufgenommen.</a:t>
            </a:r>
          </a:p>
          <a:p>
            <a:pPr marL="171450" indent="-171450">
              <a:buFontTx/>
              <a:buChar char="-"/>
            </a:pPr>
            <a:r>
              <a:rPr lang="de-DE" dirty="0"/>
              <a:t>Auch die Bilder können falsch sein!</a:t>
            </a:r>
          </a:p>
          <a:p>
            <a:pPr marL="171450" indent="-171450">
              <a:buFontTx/>
              <a:buChar char="-"/>
            </a:pPr>
            <a:r>
              <a:rPr lang="de-DE" dirty="0"/>
              <a:t>Trotzdem hier: Wahrer Kern, das Coronavirus hat Italien hart getroffen.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9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99989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Ausblick auf die Unterrichtseinheit:</a:t>
            </a:r>
          </a:p>
          <a:p>
            <a:r>
              <a:rPr lang="de-DE" dirty="0"/>
              <a:t>Unsere Fragen sind</a:t>
            </a:r>
          </a:p>
          <a:p>
            <a:pPr marL="171450" indent="-171450">
              <a:buFontTx/>
              <a:buChar char="-"/>
            </a:pPr>
            <a:r>
              <a:rPr lang="de-DE" dirty="0"/>
              <a:t>Woran erkennt man Fake News?</a:t>
            </a:r>
          </a:p>
          <a:p>
            <a:pPr marL="171450" indent="-171450">
              <a:buFontTx/>
              <a:buChar char="-"/>
            </a:pPr>
            <a:r>
              <a:rPr lang="de-DE" dirty="0"/>
              <a:t>Welche Strategien verfolgen Fake News?</a:t>
            </a:r>
          </a:p>
          <a:p>
            <a:pPr marL="171450" indent="-171450">
              <a:buFontTx/>
              <a:buChar char="-"/>
            </a:pPr>
            <a:r>
              <a:rPr lang="de-DE" dirty="0"/>
              <a:t>Warum gibt es Fake News?</a:t>
            </a:r>
          </a:p>
          <a:p>
            <a:pPr marL="171450" indent="-171450">
              <a:buFontTx/>
              <a:buChar char="-"/>
            </a:pPr>
            <a:r>
              <a:rPr lang="de-DE" dirty="0"/>
              <a:t>Welche Ziele verfolgen Fake News?</a:t>
            </a:r>
          </a:p>
          <a:p>
            <a:pPr marL="171450" indent="-171450">
              <a:buFontTx/>
              <a:buChar char="-"/>
            </a:pPr>
            <a:endParaRPr lang="de-DE" dirty="0"/>
          </a:p>
          <a:p>
            <a:pPr marL="0" indent="0">
              <a:buFontTx/>
              <a:buNone/>
            </a:pPr>
            <a:r>
              <a:rPr lang="de-DE" dirty="0"/>
              <a:t>Dazu schlüpfen wir zunächst selber in die Rolle von Fake-News-Erstellern</a:t>
            </a:r>
          </a:p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D404D11-3B62-4A59-BDDC-574AADE5F6F3}" type="slidenum">
              <a:rPr lang="de-DE" smtClean="0"/>
              <a:t>10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973568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54080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91348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34026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04165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035063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897325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64098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3545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140168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707134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4095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93852-DDD1-4FCB-BB04-236349E40DFE}" type="datetimeFigureOut">
              <a:rPr lang="de-DE" smtClean="0"/>
              <a:t>17.07.2025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B954C-30BB-43C2-8416-72252CCFB642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41087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pieren 11">
            <a:extLst>
              <a:ext uri="{FF2B5EF4-FFF2-40B4-BE49-F238E27FC236}">
                <a16:creationId xmlns:a16="http://schemas.microsoft.com/office/drawing/2014/main" id="{50B9D8CC-9C0B-0A12-269C-CCC31DA8F99F}"/>
              </a:ext>
            </a:extLst>
          </p:cNvPr>
          <p:cNvGrpSpPr/>
          <p:nvPr/>
        </p:nvGrpSpPr>
        <p:grpSpPr>
          <a:xfrm>
            <a:off x="2509095" y="0"/>
            <a:ext cx="7173810" cy="6858000"/>
            <a:chOff x="3466481" y="1123832"/>
            <a:chExt cx="5054321" cy="4567287"/>
          </a:xfrm>
        </p:grpSpPr>
        <p:pic>
          <p:nvPicPr>
            <p:cNvPr id="5" name="Grafik 4">
              <a:extLst>
                <a:ext uri="{FF2B5EF4-FFF2-40B4-BE49-F238E27FC236}">
                  <a16:creationId xmlns:a16="http://schemas.microsoft.com/office/drawing/2014/main" id="{32F4E056-6393-817D-3CA7-2B5099DFF0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b="85939"/>
            <a:stretch/>
          </p:blipFill>
          <p:spPr>
            <a:xfrm>
              <a:off x="3466481" y="1123832"/>
              <a:ext cx="5054321" cy="964276"/>
            </a:xfrm>
            <a:prstGeom prst="rect">
              <a:avLst/>
            </a:prstGeom>
          </p:spPr>
        </p:pic>
        <p:pic>
          <p:nvPicPr>
            <p:cNvPr id="7" name="Grafik 6">
              <a:extLst>
                <a:ext uri="{FF2B5EF4-FFF2-40B4-BE49-F238E27FC236}">
                  <a16:creationId xmlns:a16="http://schemas.microsoft.com/office/drawing/2014/main" id="{F48E4D1C-236F-3FE6-CF35-F67ABE8E5CA0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27164" b="55522"/>
            <a:stretch/>
          </p:blipFill>
          <p:spPr>
            <a:xfrm>
              <a:off x="3466481" y="2088108"/>
              <a:ext cx="5054321" cy="1187356"/>
            </a:xfrm>
            <a:prstGeom prst="rect">
              <a:avLst/>
            </a:prstGeom>
          </p:spPr>
        </p:pic>
        <p:pic>
          <p:nvPicPr>
            <p:cNvPr id="9" name="Grafik 8">
              <a:extLst>
                <a:ext uri="{FF2B5EF4-FFF2-40B4-BE49-F238E27FC236}">
                  <a16:creationId xmlns:a16="http://schemas.microsoft.com/office/drawing/2014/main" id="{142C808F-AADB-141D-430A-134FC57C8F3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52338" b="28458"/>
            <a:stretch/>
          </p:blipFill>
          <p:spPr>
            <a:xfrm>
              <a:off x="3466481" y="3275464"/>
              <a:ext cx="5054321" cy="1317010"/>
            </a:xfrm>
            <a:prstGeom prst="rect">
              <a:avLst/>
            </a:prstGeom>
          </p:spPr>
        </p:pic>
        <p:pic>
          <p:nvPicPr>
            <p:cNvPr id="11" name="Grafik 10">
              <a:extLst>
                <a:ext uri="{FF2B5EF4-FFF2-40B4-BE49-F238E27FC236}">
                  <a16:creationId xmlns:a16="http://schemas.microsoft.com/office/drawing/2014/main" id="{F57BE445-381A-365A-97AD-E4ED1F7FC3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83980"/>
            <a:stretch/>
          </p:blipFill>
          <p:spPr>
            <a:xfrm>
              <a:off x="3466481" y="4592474"/>
              <a:ext cx="5054321" cy="109864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6655040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522B21E-B2B9-4C72-9A71-C87EFD1374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EB7D2A2-F448-44D4-938C-DC84CBCB3B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4412583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71AEA07-1E14-44B4-8E55-64EF049CD6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6464" y="551962"/>
            <a:ext cx="10999072" cy="46185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el 1">
            <a:extLst>
              <a:ext uri="{FF2B5EF4-FFF2-40B4-BE49-F238E27FC236}">
                <a16:creationId xmlns:a16="http://schemas.microsoft.com/office/drawing/2014/main" id="{FB199B52-55C3-49E5-921C-B154E3449B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293338"/>
            <a:ext cx="9144000" cy="3274592"/>
          </a:xfrm>
        </p:spPr>
        <p:txBody>
          <a:bodyPr anchor="ctr">
            <a:normAutofit/>
          </a:bodyPr>
          <a:lstStyle/>
          <a:p>
            <a:r>
              <a:rPr lang="de-DE" sz="7200" b="1" dirty="0"/>
              <a:t>Fake News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4CA7D0CA-F838-4BA8-9780-A854015929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5514052"/>
            <a:ext cx="9144000" cy="651910"/>
          </a:xfrm>
        </p:spPr>
        <p:txBody>
          <a:bodyPr anchor="ctr">
            <a:normAutofit/>
          </a:bodyPr>
          <a:lstStyle/>
          <a:p>
            <a:r>
              <a:rPr lang="de-DE" sz="1500"/>
              <a:t>Praktische Philosophie</a:t>
            </a:r>
          </a:p>
          <a:p>
            <a:r>
              <a:rPr lang="de-DE" sz="1500"/>
              <a:t>Klasse 8</a:t>
            </a:r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F7C8EA93-3210-4C62-99E9-153C275E3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596464" y="6354708"/>
            <a:ext cx="11000232" cy="0"/>
          </a:xfrm>
          <a:prstGeom prst="line">
            <a:avLst/>
          </a:prstGeom>
          <a:ln w="10160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12251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8333E23A-E938-40E3-8020-5C493DE75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Was sind eigentlich Fake News?</a:t>
            </a:r>
          </a:p>
        </p:txBody>
      </p:sp>
      <p:sp>
        <p:nvSpPr>
          <p:cNvPr id="4" name="Rechteck 3">
            <a:extLst>
              <a:ext uri="{FF2B5EF4-FFF2-40B4-BE49-F238E27FC236}">
                <a16:creationId xmlns:a16="http://schemas.microsoft.com/office/drawing/2014/main" id="{9742424A-DC08-43B6-9B45-423A3CA3AB06}"/>
              </a:ext>
            </a:extLst>
          </p:cNvPr>
          <p:cNvSpPr/>
          <p:nvPr/>
        </p:nvSpPr>
        <p:spPr>
          <a:xfrm>
            <a:off x="2592898" y="1690688"/>
            <a:ext cx="2449585" cy="1002178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400" dirty="0"/>
              <a:t>Fake</a:t>
            </a:r>
            <a:endParaRPr lang="de-DE" dirty="0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C977345C-829C-4AB4-862A-D04B41548161}"/>
              </a:ext>
            </a:extLst>
          </p:cNvPr>
          <p:cNvSpPr/>
          <p:nvPr/>
        </p:nvSpPr>
        <p:spPr>
          <a:xfrm>
            <a:off x="6360953" y="1690688"/>
            <a:ext cx="2449585" cy="1002178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4400" dirty="0"/>
              <a:t>News</a:t>
            </a:r>
            <a:endParaRPr lang="de-DE" dirty="0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7E5E9C27-0970-4F38-B214-FB3A632C9C9B}"/>
              </a:ext>
            </a:extLst>
          </p:cNvPr>
          <p:cNvSpPr/>
          <p:nvPr/>
        </p:nvSpPr>
        <p:spPr>
          <a:xfrm>
            <a:off x="3565321" y="2515162"/>
            <a:ext cx="2775355" cy="1002178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gefälschte…</a:t>
            </a:r>
            <a:endParaRPr lang="de-DE" dirty="0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D262012C-44CF-430D-AC7D-109DC03F2087}"/>
              </a:ext>
            </a:extLst>
          </p:cNvPr>
          <p:cNvSpPr/>
          <p:nvPr/>
        </p:nvSpPr>
        <p:spPr>
          <a:xfrm>
            <a:off x="7769605" y="2515162"/>
            <a:ext cx="2775356" cy="1002178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Nachrichten</a:t>
            </a:r>
            <a:endParaRPr lang="de-DE" dirty="0"/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689DCD2A-E830-4DAC-AE0A-73F4AC85F161}"/>
              </a:ext>
            </a:extLst>
          </p:cNvPr>
          <p:cNvSpPr/>
          <p:nvPr/>
        </p:nvSpPr>
        <p:spPr>
          <a:xfrm>
            <a:off x="218113" y="3784355"/>
            <a:ext cx="2139193" cy="1023457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…</a:t>
            </a:r>
            <a:r>
              <a:rPr lang="de-DE" sz="2800" dirty="0"/>
              <a:t>Bilder</a:t>
            </a:r>
            <a:endParaRPr lang="de-DE" sz="3200" dirty="0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602361A8-93C0-418C-83DF-3BC81AB8217A}"/>
              </a:ext>
            </a:extLst>
          </p:cNvPr>
          <p:cNvSpPr/>
          <p:nvPr/>
        </p:nvSpPr>
        <p:spPr>
          <a:xfrm>
            <a:off x="2430361" y="5180621"/>
            <a:ext cx="3756869" cy="1023457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…</a:t>
            </a:r>
            <a:r>
              <a:rPr lang="de-DE" sz="2800" dirty="0"/>
              <a:t>Behauptungen</a:t>
            </a:r>
            <a:endParaRPr lang="de-DE" sz="3200" dirty="0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6F36EFD6-5ACB-4993-823B-0016E59B9488}"/>
              </a:ext>
            </a:extLst>
          </p:cNvPr>
          <p:cNvSpPr/>
          <p:nvPr/>
        </p:nvSpPr>
        <p:spPr>
          <a:xfrm>
            <a:off x="1176556" y="4482488"/>
            <a:ext cx="2641134" cy="1023457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…</a:t>
            </a:r>
            <a:r>
              <a:rPr lang="de-DE" sz="2800" dirty="0"/>
              <a:t>Aussagen</a:t>
            </a:r>
            <a:endParaRPr lang="de-DE" sz="3200" dirty="0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ED999932-BB35-4BD2-82DA-CE5065FEA14B}"/>
              </a:ext>
            </a:extLst>
          </p:cNvPr>
          <p:cNvSpPr/>
          <p:nvPr/>
        </p:nvSpPr>
        <p:spPr>
          <a:xfrm>
            <a:off x="5271433" y="5703920"/>
            <a:ext cx="2314312" cy="1023457"/>
          </a:xfrm>
          <a:prstGeom prst="ellipse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3200" dirty="0"/>
              <a:t>…</a:t>
            </a:r>
            <a:r>
              <a:rPr lang="de-DE" sz="2800" dirty="0"/>
              <a:t>Quellen</a:t>
            </a:r>
            <a:endParaRPr lang="de-DE" sz="3200" dirty="0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E9BEECB-31A2-41D0-8B9C-BC63F2A5408C}"/>
              </a:ext>
            </a:extLst>
          </p:cNvPr>
          <p:cNvSpPr/>
          <p:nvPr/>
        </p:nvSpPr>
        <p:spPr>
          <a:xfrm>
            <a:off x="8303775" y="4018429"/>
            <a:ext cx="3844954" cy="1798012"/>
          </a:xfrm>
          <a:prstGeom prst="ellipse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de-DE" sz="2800" dirty="0"/>
              <a:t>…die Aussehen wie echte Nachrichten!</a:t>
            </a:r>
          </a:p>
        </p:txBody>
      </p:sp>
      <p:cxnSp>
        <p:nvCxnSpPr>
          <p:cNvPr id="17" name="Gerade Verbindung mit Pfeil 16">
            <a:extLst>
              <a:ext uri="{FF2B5EF4-FFF2-40B4-BE49-F238E27FC236}">
                <a16:creationId xmlns:a16="http://schemas.microsoft.com/office/drawing/2014/main" id="{6F786365-6F5D-4CC3-95D5-229A21D03CF7}"/>
              </a:ext>
            </a:extLst>
          </p:cNvPr>
          <p:cNvCxnSpPr>
            <a:stCxn id="6" idx="2"/>
            <a:endCxn id="8" idx="6"/>
          </p:cNvCxnSpPr>
          <p:nvPr/>
        </p:nvCxnSpPr>
        <p:spPr>
          <a:xfrm flipH="1">
            <a:off x="2357306" y="3016251"/>
            <a:ext cx="1208015" cy="1279833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Gerade Verbindung mit Pfeil 17">
            <a:extLst>
              <a:ext uri="{FF2B5EF4-FFF2-40B4-BE49-F238E27FC236}">
                <a16:creationId xmlns:a16="http://schemas.microsoft.com/office/drawing/2014/main" id="{AC6324CA-C6E0-4DAB-9F03-42505927A5FB}"/>
              </a:ext>
            </a:extLst>
          </p:cNvPr>
          <p:cNvCxnSpPr>
            <a:cxnSpLocks/>
            <a:stCxn id="6" idx="3"/>
            <a:endCxn id="11" idx="7"/>
          </p:cNvCxnSpPr>
          <p:nvPr/>
        </p:nvCxnSpPr>
        <p:spPr>
          <a:xfrm flipH="1">
            <a:off x="3430905" y="3370574"/>
            <a:ext cx="540857" cy="126179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Gerade Verbindung mit Pfeil 21">
            <a:extLst>
              <a:ext uri="{FF2B5EF4-FFF2-40B4-BE49-F238E27FC236}">
                <a16:creationId xmlns:a16="http://schemas.microsoft.com/office/drawing/2014/main" id="{126F975B-37DD-431F-AEBF-3926AE7F3986}"/>
              </a:ext>
            </a:extLst>
          </p:cNvPr>
          <p:cNvCxnSpPr>
            <a:cxnSpLocks/>
            <a:stCxn id="6" idx="4"/>
            <a:endCxn id="10" idx="0"/>
          </p:cNvCxnSpPr>
          <p:nvPr/>
        </p:nvCxnSpPr>
        <p:spPr>
          <a:xfrm flipH="1">
            <a:off x="4308796" y="3517340"/>
            <a:ext cx="644203" cy="1663281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Gerade Verbindung mit Pfeil 24">
            <a:extLst>
              <a:ext uri="{FF2B5EF4-FFF2-40B4-BE49-F238E27FC236}">
                <a16:creationId xmlns:a16="http://schemas.microsoft.com/office/drawing/2014/main" id="{F1EC8EC4-C101-4335-993B-70F24756375D}"/>
              </a:ext>
            </a:extLst>
          </p:cNvPr>
          <p:cNvCxnSpPr>
            <a:cxnSpLocks/>
            <a:stCxn id="6" idx="5"/>
            <a:endCxn id="12" idx="0"/>
          </p:cNvCxnSpPr>
          <p:nvPr/>
        </p:nvCxnSpPr>
        <p:spPr>
          <a:xfrm>
            <a:off x="5934235" y="3370574"/>
            <a:ext cx="494354" cy="2333346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Rechteck 27">
            <a:extLst>
              <a:ext uri="{FF2B5EF4-FFF2-40B4-BE49-F238E27FC236}">
                <a16:creationId xmlns:a16="http://schemas.microsoft.com/office/drawing/2014/main" id="{551F06A0-E300-4C2D-86E4-E9189FABDBC3}"/>
              </a:ext>
            </a:extLst>
          </p:cNvPr>
          <p:cNvSpPr/>
          <p:nvPr/>
        </p:nvSpPr>
        <p:spPr>
          <a:xfrm>
            <a:off x="125835" y="3695044"/>
            <a:ext cx="7643770" cy="31000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29" name="Pfeil: nach rechts 28">
            <a:extLst>
              <a:ext uri="{FF2B5EF4-FFF2-40B4-BE49-F238E27FC236}">
                <a16:creationId xmlns:a16="http://schemas.microsoft.com/office/drawing/2014/main" id="{8E95D8AC-9D14-4434-92C9-27CC245E8B0B}"/>
              </a:ext>
            </a:extLst>
          </p:cNvPr>
          <p:cNvSpPr/>
          <p:nvPr/>
        </p:nvSpPr>
        <p:spPr>
          <a:xfrm>
            <a:off x="7769605" y="4739780"/>
            <a:ext cx="534170" cy="352337"/>
          </a:xfrm>
          <a:prstGeom prst="rightArrow">
            <a:avLst/>
          </a:prstGeom>
          <a:solidFill>
            <a:srgbClr val="C00000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8583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1" grpId="0" animBg="1"/>
      <p:bldP spid="12" grpId="0" animBg="1"/>
      <p:bldP spid="15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7DAEAEB-56A3-4450-B77D-C38DEBFB5F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1013" y="3752849"/>
            <a:ext cx="3290887" cy="2452687"/>
          </a:xfrm>
        </p:spPr>
        <p:txBody>
          <a:bodyPr anchor="ctr">
            <a:normAutofit/>
          </a:bodyPr>
          <a:lstStyle/>
          <a:p>
            <a:r>
              <a:rPr lang="de-DE" sz="3600" dirty="0"/>
              <a:t>Mal sehen, ob ihr Fake News erkennen könnt…</a:t>
            </a:r>
          </a:p>
        </p:txBody>
      </p:sp>
      <p:pic>
        <p:nvPicPr>
          <p:cNvPr id="7" name="Grafik 6" descr="Ein Bild, das sitzend, aus Holz, Zähler, Küche enthält.&#10;&#10;Automatisch generierte Beschreibung">
            <a:extLst>
              <a:ext uri="{FF2B5EF4-FFF2-40B4-BE49-F238E27FC236}">
                <a16:creationId xmlns:a16="http://schemas.microsoft.com/office/drawing/2014/main" id="{F6D49B0D-A036-40D5-8DB0-ED3315538E2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489" b="25916"/>
          <a:stretch/>
        </p:blipFill>
        <p:spPr>
          <a:xfrm>
            <a:off x="20" y="10"/>
            <a:ext cx="12191980" cy="3710603"/>
          </a:xfrm>
          <a:custGeom>
            <a:avLst/>
            <a:gdLst/>
            <a:ahLst/>
            <a:cxnLst/>
            <a:rect l="l" t="t" r="r" b="b"/>
            <a:pathLst>
              <a:path w="12192000" h="3692092">
                <a:moveTo>
                  <a:pt x="0" y="0"/>
                </a:moveTo>
                <a:lnTo>
                  <a:pt x="12192000" y="0"/>
                </a:lnTo>
                <a:lnTo>
                  <a:pt x="12192000" y="3504824"/>
                </a:lnTo>
                <a:lnTo>
                  <a:pt x="12024691" y="3517794"/>
                </a:lnTo>
                <a:cubicBezTo>
                  <a:pt x="8077523" y="3783195"/>
                  <a:pt x="4094678" y="3026959"/>
                  <a:pt x="160485" y="3663863"/>
                </a:cubicBezTo>
                <a:lnTo>
                  <a:pt x="0" y="3692092"/>
                </a:lnTo>
                <a:close/>
              </a:path>
            </a:pathLst>
          </a:custGeom>
        </p:spPr>
      </p:pic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72C49593-C25B-4CF4-99DB-7FD6B3F419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3982" y="3752850"/>
            <a:ext cx="7485413" cy="2452687"/>
          </a:xfrm>
        </p:spPr>
        <p:txBody>
          <a:bodyPr anchor="ctr">
            <a:normAutofit/>
          </a:bodyPr>
          <a:lstStyle/>
          <a:p>
            <a:r>
              <a:rPr lang="de-DE" dirty="0"/>
              <a:t>Handelt es sich bei den folgenden Nachrichten um echte Nachrichten oder um Fake News?</a:t>
            </a:r>
          </a:p>
          <a:p>
            <a:r>
              <a:rPr lang="de-DE" dirty="0"/>
              <a:t>Woran erkennt ihr das?</a:t>
            </a:r>
          </a:p>
        </p:txBody>
      </p:sp>
    </p:spTree>
    <p:extLst>
      <p:ext uri="{BB962C8B-B14F-4D97-AF65-F5344CB8AC3E}">
        <p14:creationId xmlns:p14="http://schemas.microsoft.com/office/powerpoint/2010/main" val="470489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pic>
        <p:nvPicPr>
          <p:cNvPr id="48" name="Inhaltsplatzhalter 47" descr="Ein Bild, das draußen, Schild, sitzend, groß enthält.&#10;&#10;Automatisch generierte Beschreibung">
            <a:extLst>
              <a:ext uri="{FF2B5EF4-FFF2-40B4-BE49-F238E27FC236}">
                <a16:creationId xmlns:a16="http://schemas.microsoft.com/office/drawing/2014/main" id="{3B05C90E-E973-47A0-B0E5-8C75B97E63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577" y="381298"/>
            <a:ext cx="4974947" cy="6027666"/>
          </a:xfrm>
        </p:spPr>
      </p:pic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1521" y="3934551"/>
            <a:ext cx="451770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de-DE" sz="80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chemeClr val="accent5"/>
                </a:solidFill>
              </a:rPr>
              <a:t>Kein Fake!</a:t>
            </a:r>
          </a:p>
        </p:txBody>
      </p:sp>
    </p:spTree>
    <p:extLst>
      <p:ext uri="{BB962C8B-B14F-4D97-AF65-F5344CB8AC3E}">
        <p14:creationId xmlns:p14="http://schemas.microsoft.com/office/powerpoint/2010/main" val="784181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3910" y="3912889"/>
            <a:ext cx="431885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Fake!</a:t>
            </a:r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769FB043-66EC-4064-B0B7-AF9BD30B97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700" y="29309"/>
            <a:ext cx="35530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1773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1172" y="3937716"/>
            <a:ext cx="4546756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Kein Fake!</a:t>
            </a:r>
          </a:p>
        </p:txBody>
      </p:sp>
      <p:pic>
        <p:nvPicPr>
          <p:cNvPr id="3" name="Grafik 2">
            <a:extLst>
              <a:ext uri="{FF2B5EF4-FFF2-40B4-BE49-F238E27FC236}">
                <a16:creationId xmlns:a16="http://schemas.microsoft.com/office/drawing/2014/main" id="{1884AB7B-031F-4B8E-8C24-CEB5440F6D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822" y="391886"/>
            <a:ext cx="5486400" cy="6162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528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3910" y="3912889"/>
            <a:ext cx="431885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Fake!</a:t>
            </a:r>
          </a:p>
        </p:txBody>
      </p:sp>
      <p:pic>
        <p:nvPicPr>
          <p:cNvPr id="4" name="Grafik 3" descr="Ein Bild, das Text enthält.&#10;&#10;Automatisch generierte Beschreibung">
            <a:extLst>
              <a:ext uri="{FF2B5EF4-FFF2-40B4-BE49-F238E27FC236}">
                <a16:creationId xmlns:a16="http://schemas.microsoft.com/office/drawing/2014/main" id="{AB6B2F12-D741-4022-B242-6ACFA68995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25" y="154997"/>
            <a:ext cx="5476875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97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D7D23A3-ADE6-4FDC-9CF3-F8E4064E0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2336" y="817333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dirty="0"/>
              <a:t>Fake </a:t>
            </a:r>
            <a:r>
              <a:rPr lang="en-US" sz="5400" b="1" dirty="0" err="1"/>
              <a:t>oder</a:t>
            </a:r>
            <a:r>
              <a:rPr lang="en-US" sz="5400" b="1" dirty="0"/>
              <a:t> </a:t>
            </a:r>
            <a:r>
              <a:rPr lang="en-US" sz="5400" b="1" dirty="0" err="1"/>
              <a:t>nicht</a:t>
            </a:r>
            <a:r>
              <a:rPr lang="en-US" sz="5400" b="1" dirty="0"/>
              <a:t>?</a:t>
            </a:r>
          </a:p>
        </p:txBody>
      </p:sp>
      <p:sp>
        <p:nvSpPr>
          <p:cNvPr id="6" name="Textfeld 5">
            <a:extLst>
              <a:ext uri="{FF2B5EF4-FFF2-40B4-BE49-F238E27FC236}">
                <a16:creationId xmlns:a16="http://schemas.microsoft.com/office/drawing/2014/main" id="{26C60B74-4EB9-4791-ACFD-7142B9AAD90F}"/>
              </a:ext>
            </a:extLst>
          </p:cNvPr>
          <p:cNvSpPr txBox="1"/>
          <p:nvPr/>
        </p:nvSpPr>
        <p:spPr>
          <a:xfrm rot="755041">
            <a:off x="6823910" y="3912889"/>
            <a:ext cx="4318850" cy="1323439"/>
          </a:xfrm>
          <a:prstGeom prst="rect">
            <a:avLst/>
          </a:prstGeom>
          <a:noFill/>
          <a:ln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0" b="1" i="0" u="none" strike="noStrike" kern="1200" cap="none" spc="0" normalizeH="0" baseline="0" noProof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B74919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Fake!</a:t>
            </a:r>
          </a:p>
        </p:txBody>
      </p:sp>
      <p:pic>
        <p:nvPicPr>
          <p:cNvPr id="5" name="Grafik 4" descr="Ein Bild, das Bank, draußen, Tisch, aus Holz enthält.&#10;&#10;Automatisch generierte Beschreibung">
            <a:extLst>
              <a:ext uri="{FF2B5EF4-FFF2-40B4-BE49-F238E27FC236}">
                <a16:creationId xmlns:a16="http://schemas.microsoft.com/office/drawing/2014/main" id="{6FB2A786-B9D6-4BC9-BB58-F9FF72E5E8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330" y="29309"/>
            <a:ext cx="5019531" cy="6828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2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F1E8A4F-7EFB-4E02-93EF-23485767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65430" y="629268"/>
            <a:ext cx="6586491" cy="1286160"/>
          </a:xfrm>
        </p:spPr>
        <p:txBody>
          <a:bodyPr anchor="b">
            <a:normAutofit/>
          </a:bodyPr>
          <a:lstStyle/>
          <a:p>
            <a:r>
              <a:rPr lang="de-DE" dirty="0"/>
              <a:t>Unsere Fragen</a:t>
            </a: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0498C34-3CAF-46A9-8B51-4681065DFB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1"/>
            <a:ext cx="6586489" cy="1596704"/>
          </a:xfrm>
        </p:spPr>
        <p:txBody>
          <a:bodyPr>
            <a:normAutofit/>
          </a:bodyPr>
          <a:lstStyle/>
          <a:p>
            <a:r>
              <a:rPr lang="de-DE" sz="2000" dirty="0"/>
              <a:t>Woran erkennt man Fake News?</a:t>
            </a:r>
          </a:p>
          <a:p>
            <a:r>
              <a:rPr lang="de-DE" sz="2000" dirty="0"/>
              <a:t>Welche Strategien verfolgen Fake News?</a:t>
            </a:r>
          </a:p>
          <a:p>
            <a:r>
              <a:rPr lang="de-DE" sz="2000" dirty="0"/>
              <a:t>Wie sollen wir mit Fake News umgehen?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29A82A87-C64A-4ECE-B552-6F45520909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2123" r="2" b="19839"/>
          <a:stretch/>
        </p:blipFill>
        <p:spPr>
          <a:xfrm>
            <a:off x="20" y="10"/>
            <a:ext cx="4635571" cy="6857990"/>
          </a:xfrm>
          <a:prstGeom prst="rect">
            <a:avLst/>
          </a:prstGeom>
          <a:effectLst/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9C936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208454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524</Words>
  <Application>Microsoft Office PowerPoint</Application>
  <PresentationFormat>Breitbild</PresentationFormat>
  <Paragraphs>84</Paragraphs>
  <Slides>10</Slides>
  <Notes>9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Wingdings</vt:lpstr>
      <vt:lpstr>Office Theme</vt:lpstr>
      <vt:lpstr>PowerPoint-Präsentation</vt:lpstr>
      <vt:lpstr>Fake News</vt:lpstr>
      <vt:lpstr>Was sind eigentlich Fake News?</vt:lpstr>
      <vt:lpstr>Mal sehen, ob ihr Fake News erkennen könnt…</vt:lpstr>
      <vt:lpstr>Fake oder nicht?</vt:lpstr>
      <vt:lpstr>Fake oder nicht?</vt:lpstr>
      <vt:lpstr>Fake oder nicht?</vt:lpstr>
      <vt:lpstr>Fake oder nicht?</vt:lpstr>
      <vt:lpstr>Fake oder nicht?</vt:lpstr>
      <vt:lpstr>Unsere Fragen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Fake News</dc:title>
  <dc:creator>Janek Stechel</dc:creator>
  <cp:lastModifiedBy>von Gerlach, Susanne (400.232)</cp:lastModifiedBy>
  <cp:revision>12</cp:revision>
  <dcterms:created xsi:type="dcterms:W3CDTF">2020-10-22T07:28:19Z</dcterms:created>
  <dcterms:modified xsi:type="dcterms:W3CDTF">2025-07-17T08:20:41Z</dcterms:modified>
</cp:coreProperties>
</file>