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8" r:id="rId2"/>
  </p:sldMasterIdLst>
  <p:sldIdLst>
    <p:sldId id="256" r:id="rId3"/>
    <p:sldId id="257" r:id="rId4"/>
    <p:sldId id="259" r:id="rId5"/>
    <p:sldId id="267" r:id="rId6"/>
    <p:sldId id="263" r:id="rId7"/>
    <p:sldId id="261" r:id="rId8"/>
    <p:sldId id="260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E53EBDAD-451C-4A9E-915A-C3106EB7E1A2}">
          <p14:sldIdLst>
            <p14:sldId id="256"/>
            <p14:sldId id="257"/>
            <p14:sldId id="259"/>
            <p14:sldId id="267"/>
            <p14:sldId id="263"/>
            <p14:sldId id="261"/>
            <p14:sldId id="260"/>
            <p14:sldId id="264"/>
          </p14:sldIdLst>
        </p14:section>
        <p14:section name="Abschnitt ohne Titel" id="{BF408084-D7DA-4EBA-B483-8D39A60F03E5}">
          <p14:sldIdLst>
            <p14:sldId id="26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058F8EF-9461-4DB5-8DE8-65F0C8AF5E0D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5160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529502"/>
      </p:ext>
    </p:extLst>
  </p:cSld>
  <p:clrMapOvr>
    <a:masterClrMapping/>
  </p:clrMapOvr>
  <p:hf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970200"/>
      </p:ext>
    </p:extLst>
  </p:cSld>
  <p:clrMapOvr>
    <a:masterClrMapping/>
  </p:clrMapOvr>
  <p:hf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904114"/>
      </p:ext>
    </p:extLst>
  </p:cSld>
  <p:clrMapOvr>
    <a:masterClrMapping/>
  </p:clrMapOvr>
  <p:hf sldNum="0"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625287"/>
      </p:ext>
    </p:extLst>
  </p:cSld>
  <p:clrMapOvr>
    <a:masterClrMapping/>
  </p:clrMapOvr>
  <p:hf sldNum="0"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9110680-7D80-41F3-804A-113A4CB11D73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2133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E7F7112-C41D-45A5-B762-BC15064583EE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0691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227031"/>
      </p:ext>
    </p:extLst>
  </p:cSld>
  <p:clrMapOvr>
    <a:masterClrMapping/>
  </p:clrMapOvr>
  <p:hf sldNum="0" hdr="0" ft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25655"/>
      </p:ext>
    </p:extLst>
  </p:cSld>
  <p:clrMapOvr>
    <a:masterClrMapping/>
  </p:clrMapOvr>
  <p:hf sldNum="0" hdr="0" ft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446896"/>
      </p:ext>
    </p:extLst>
  </p:cSld>
  <p:clrMapOvr>
    <a:masterClrMapping/>
  </p:clrMapOvr>
  <p:hf sldNum="0" hdr="0" ft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9714811"/>
      </p:ext>
    </p:extLst>
  </p:cSld>
  <p:clrMapOvr>
    <a:masterClrMapping/>
  </p:clrMapOvr>
  <p:hf sldNum="0" hdr="0" ft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790457"/>
      </p:ext>
    </p:extLst>
  </p:cSld>
  <p:clrMapOvr>
    <a:masterClrMapping/>
  </p:clrMapOvr>
  <p:hf sldNum="0" hdr="0" ft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699205"/>
      </p:ext>
    </p:extLst>
  </p:cSld>
  <p:clrMapOvr>
    <a:masterClrMapping/>
  </p:clrMapOvr>
  <p:hf sldNum="0" hdr="0" ft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884489"/>
      </p:ext>
    </p:extLst>
  </p:cSld>
  <p:clrMapOvr>
    <a:masterClrMapping/>
  </p:clrMapOvr>
  <p:hf sldNum="0" hdr="0" ft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470358"/>
      </p:ext>
    </p:extLst>
  </p:cSld>
  <p:clrMapOvr>
    <a:masterClrMapping/>
  </p:clrMapOvr>
  <p:hf sldNum="0" hdr="0" ft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698253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fld id="{3A98EE3D-8CD1-4C3F-BD1C-C98C9596463C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424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hf sldNum="0" hdr="0" ft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sv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FB634D-5699-0183-F5B0-7F623CD411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>
                <a:solidFill>
                  <a:srgbClr val="7030A0"/>
                </a:solidFill>
              </a:rPr>
              <a:t>Das Daltonsystem am Gymnasium am Neandertal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D6E5388-995E-6993-D7DB-7DBB84A855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378" y="5147732"/>
            <a:ext cx="3705225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360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46F83C-8EEB-D3B2-FD2D-08D8F3C12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14325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de-DE" sz="4000" dirty="0">
                <a:solidFill>
                  <a:srgbClr val="7030A0"/>
                </a:solidFill>
              </a:rPr>
              <a:t>Die vier Säulen des Daltonsystems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6AADB31-68CC-F21E-A46E-4B27750CDB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6359" y="1257300"/>
            <a:ext cx="8596668" cy="5075051"/>
          </a:xfrm>
        </p:spPr>
      </p:pic>
    </p:spTree>
    <p:extLst>
      <p:ext uri="{BB962C8B-B14F-4D97-AF65-F5344CB8AC3E}">
        <p14:creationId xmlns:p14="http://schemas.microsoft.com/office/powerpoint/2010/main" val="3061096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485D220-6127-49F4-AB53-AD26549C7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784" y="602284"/>
            <a:ext cx="10058400" cy="1104047"/>
          </a:xfrm>
        </p:spPr>
        <p:txBody>
          <a:bodyPr>
            <a:normAutofit/>
          </a:bodyPr>
          <a:lstStyle/>
          <a:p>
            <a:r>
              <a:rPr lang="de-DE" sz="4000" b="1" dirty="0">
                <a:solidFill>
                  <a:srgbClr val="7030A0"/>
                </a:solidFill>
              </a:rPr>
              <a:t>Rückblick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26F1E55-D028-4483-88E0-8CB04EBED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784" y="1465997"/>
            <a:ext cx="9133416" cy="4789719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de-DE" sz="2800" dirty="0">
                <a:solidFill>
                  <a:schemeClr val="tx1"/>
                </a:solidFill>
              </a:rPr>
              <a:t>Unter G8 im Ganztag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sz="2600" dirty="0">
                <a:solidFill>
                  <a:schemeClr val="tx1"/>
                </a:solidFill>
              </a:rPr>
              <a:t>Lange Tage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sz="2600" dirty="0">
                <a:solidFill>
                  <a:schemeClr val="tx1"/>
                </a:solidFill>
              </a:rPr>
              <a:t>Unbefriedigende Hausaufgabenbetreuung, wenig Motivation bei Schüler*innen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de-DE" sz="2600" dirty="0">
                <a:solidFill>
                  <a:schemeClr val="tx1"/>
                </a:solidFill>
              </a:rPr>
              <a:t>Beschwerden von Schüler*innen und Eltern, weil Aufgabenpensum insgesamt hoch, wenig Absprachen im Kollegium &gt; viel Druck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2800" dirty="0">
                <a:solidFill>
                  <a:schemeClr val="tx1"/>
                </a:solidFill>
              </a:rPr>
              <a:t>Suche nach Lösung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2800" dirty="0">
                <a:solidFill>
                  <a:schemeClr val="tx1"/>
                </a:solidFill>
              </a:rPr>
              <a:t>Kontakt zum </a:t>
            </a:r>
            <a:r>
              <a:rPr lang="de-DE" sz="2800" dirty="0" err="1">
                <a:solidFill>
                  <a:schemeClr val="tx1"/>
                </a:solidFill>
              </a:rPr>
              <a:t>Daltongymnasium</a:t>
            </a:r>
            <a:r>
              <a:rPr lang="de-DE" sz="2800" dirty="0">
                <a:solidFill>
                  <a:schemeClr val="tx1"/>
                </a:solidFill>
              </a:rPr>
              <a:t> Alsdorf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2800" dirty="0">
                <a:solidFill>
                  <a:schemeClr val="tx1"/>
                </a:solidFill>
              </a:rPr>
              <a:t>Vortrag vor Lehrkräften, Eltern und Schüler*innen </a:t>
            </a:r>
          </a:p>
          <a:p>
            <a:pPr>
              <a:buFont typeface="Wingdings" panose="05000000000000000000" pitchFamily="2" charset="2"/>
              <a:buChar char="§"/>
            </a:pPr>
            <a:endParaRPr lang="de-DE" sz="28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de-DE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397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D3D133-4E6B-EC87-7434-ED87A6111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952500"/>
          </a:xfrm>
        </p:spPr>
        <p:txBody>
          <a:bodyPr/>
          <a:lstStyle/>
          <a:p>
            <a:r>
              <a:rPr lang="de-DE" dirty="0">
                <a:solidFill>
                  <a:srgbClr val="7030A0"/>
                </a:solidFill>
              </a:rPr>
              <a:t>Konkrete Umsetzung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43DFB8C-622E-B080-7511-0CA65C837B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1682087"/>
            <a:ext cx="9238190" cy="4752975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kumimoji="0" lang="de" sz="2800" b="0" u="none" strike="noStrike" kern="1200" cap="none" spc="-5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seit Schuljahr 2016/2017 im Lernzeitenkonzept</a:t>
            </a:r>
            <a:r>
              <a:rPr kumimoji="0" lang="de" sz="2800" b="0" u="none" strike="noStrike" kern="1200" cap="none" spc="-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j-ea"/>
                <a:cs typeface="+mj-cs"/>
              </a:rPr>
              <a:t>.</a:t>
            </a:r>
            <a:r>
              <a:rPr lang="de" sz="2800" dirty="0">
                <a:solidFill>
                  <a:srgbClr val="FFFFFF"/>
                </a:solidFill>
              </a:rPr>
              <a:t> 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" sz="2800" dirty="0">
                <a:solidFill>
                  <a:schemeClr val="tx1"/>
                </a:solidFill>
              </a:rPr>
              <a:t> Nach 2-jähriger Vorbereitung und Diskussion stimmten die Lehrerkonferenz und die Schulkonferenz mit großer Mehrheit dafür, unsere Schule in Zukunft nach der Dalton Pädagogik zu gestalten. </a:t>
            </a:r>
            <a:r>
              <a:rPr lang="de" sz="2800" dirty="0">
                <a:solidFill>
                  <a:srgbClr val="FFFFFF"/>
                </a:solidFill>
              </a:rPr>
              <a:t>01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" sz="2800" dirty="0">
                <a:solidFill>
                  <a:schemeClr val="tx1"/>
                </a:solidFill>
              </a:rPr>
              <a:t> Viel Kontakt zu anderen Daltonschulen, gegenseitige Besuche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" sz="2800" dirty="0">
                <a:solidFill>
                  <a:schemeClr val="tx1"/>
                </a:solidFill>
              </a:rPr>
              <a:t> zunächst Jahrgang 5-9, Sek.II folgte jahresweise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2800" dirty="0">
                <a:solidFill>
                  <a:schemeClr val="tx1"/>
                </a:solidFill>
              </a:rPr>
              <a:t> viele Evaluationen und Gesprächsangebote auch mit Eltern und SchülerInnen</a:t>
            </a:r>
          </a:p>
          <a:p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BDB5B0E-A4DA-57DF-BF65-D00950058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7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B6925F-BED7-604E-1811-5BA7298D4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28675"/>
          </a:xfrm>
        </p:spPr>
        <p:txBody>
          <a:bodyPr/>
          <a:lstStyle/>
          <a:p>
            <a:r>
              <a:rPr lang="de-DE" dirty="0">
                <a:solidFill>
                  <a:srgbClr val="7030A0"/>
                </a:solidFill>
              </a:rPr>
              <a:t>Was heißt das organisatorisch?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F79BAD4-4B8F-BB86-9C0B-D9F20E237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12863"/>
            <a:ext cx="9142941" cy="5345112"/>
          </a:xfrm>
        </p:spPr>
        <p:txBody>
          <a:bodyPr>
            <a:normAutofit fontScale="92500" lnSpcReduction="20000"/>
          </a:bodyPr>
          <a:lstStyle/>
          <a:p>
            <a:r>
              <a:rPr lang="de-DE" sz="2800" b="1" dirty="0">
                <a:solidFill>
                  <a:schemeClr val="tx1"/>
                </a:solidFill>
              </a:rPr>
              <a:t>Lehrerräume</a:t>
            </a:r>
          </a:p>
          <a:p>
            <a:r>
              <a:rPr lang="de-DE" sz="2800" b="1" dirty="0">
                <a:solidFill>
                  <a:schemeClr val="tx1"/>
                </a:solidFill>
              </a:rPr>
              <a:t>60 Minutenraster</a:t>
            </a:r>
          </a:p>
          <a:p>
            <a:r>
              <a:rPr lang="de-DE" sz="2800" b="1" dirty="0">
                <a:solidFill>
                  <a:schemeClr val="tx1"/>
                </a:solidFill>
              </a:rPr>
              <a:t>Ein Drittel der Unterrichtszeit wird Lernzeiten</a:t>
            </a:r>
            <a:r>
              <a:rPr lang="de-DE" sz="2800" dirty="0">
                <a:solidFill>
                  <a:schemeClr val="tx1"/>
                </a:solidFill>
              </a:rPr>
              <a:t> (in allen Fächern außer Sport, Kunst und Musik (hier: Workshop Prinzip)</a:t>
            </a:r>
          </a:p>
          <a:p>
            <a:r>
              <a:rPr lang="de-DE" sz="2800" b="1" dirty="0">
                <a:solidFill>
                  <a:schemeClr val="tx1"/>
                </a:solidFill>
              </a:rPr>
              <a:t>Lernpläne für jeweils 4 Wochen</a:t>
            </a:r>
            <a:r>
              <a:rPr lang="de-DE" sz="2800" dirty="0">
                <a:solidFill>
                  <a:schemeClr val="tx1"/>
                </a:solidFill>
              </a:rPr>
              <a:t> </a:t>
            </a:r>
          </a:p>
          <a:p>
            <a:pPr lvl="1"/>
            <a:r>
              <a:rPr lang="de-DE" sz="2800" dirty="0">
                <a:solidFill>
                  <a:schemeClr val="tx1"/>
                </a:solidFill>
              </a:rPr>
              <a:t>Unterrichtsinhalt </a:t>
            </a:r>
          </a:p>
          <a:p>
            <a:pPr lvl="1"/>
            <a:r>
              <a:rPr lang="de-DE" sz="2800" dirty="0">
                <a:solidFill>
                  <a:schemeClr val="tx1"/>
                </a:solidFill>
              </a:rPr>
              <a:t>Lernzeitaufgaben  </a:t>
            </a:r>
          </a:p>
          <a:p>
            <a:pPr lvl="1"/>
            <a:r>
              <a:rPr lang="de-DE" sz="2800" dirty="0">
                <a:solidFill>
                  <a:schemeClr val="tx1"/>
                </a:solidFill>
              </a:rPr>
              <a:t>Zusatzangebot </a:t>
            </a:r>
          </a:p>
          <a:p>
            <a:pPr lvl="1"/>
            <a:r>
              <a:rPr lang="de-DE" sz="2600" dirty="0">
                <a:solidFill>
                  <a:schemeClr val="tx1"/>
                </a:solidFill>
              </a:rPr>
              <a:t>stehen dem Kollegium über Moodle zur Verfügung, </a:t>
            </a:r>
            <a:r>
              <a:rPr lang="de-DE" sz="2600" b="1" dirty="0">
                <a:solidFill>
                  <a:schemeClr val="tx1"/>
                </a:solidFill>
              </a:rPr>
              <a:t>gemeinsames Arbeiten </a:t>
            </a:r>
            <a:r>
              <a:rPr lang="de-DE" sz="2600" dirty="0">
                <a:solidFill>
                  <a:schemeClr val="tx1"/>
                </a:solidFill>
              </a:rPr>
              <a:t>durch gleiche Struktur und Rhythmisierung erleichtert </a:t>
            </a:r>
          </a:p>
          <a:p>
            <a:r>
              <a:rPr lang="de-DE" sz="2800" b="1" dirty="0">
                <a:solidFill>
                  <a:schemeClr val="tx1"/>
                </a:solidFill>
              </a:rPr>
              <a:t>Lernzeitenplaner als Kommunikationsmedium</a:t>
            </a:r>
            <a:r>
              <a:rPr lang="de-DE" sz="2800" dirty="0">
                <a:solidFill>
                  <a:schemeClr val="tx1"/>
                </a:solidFill>
              </a:rPr>
              <a:t> 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2566173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988841-CB27-608A-4666-C3D2DC4E9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476250"/>
            <a:ext cx="8596668" cy="714375"/>
          </a:xfrm>
        </p:spPr>
        <p:txBody>
          <a:bodyPr/>
          <a:lstStyle/>
          <a:p>
            <a:r>
              <a:rPr lang="de-DE" dirty="0">
                <a:solidFill>
                  <a:srgbClr val="7030A0"/>
                </a:solidFill>
              </a:rPr>
              <a:t>Was hat sich seitdem geändert?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AAEC552-27FB-0F22-C76E-64AD69952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584" y="1190625"/>
            <a:ext cx="8847666" cy="5215862"/>
          </a:xfrm>
        </p:spPr>
        <p:txBody>
          <a:bodyPr>
            <a:normAutofit fontScale="92500"/>
          </a:bodyPr>
          <a:lstStyle/>
          <a:p>
            <a:r>
              <a:rPr lang="de-DE" sz="2400" dirty="0"/>
              <a:t>von Drei- auf eine Vierzügigkeit </a:t>
            </a:r>
          </a:p>
          <a:p>
            <a:r>
              <a:rPr lang="de-DE" sz="2400" dirty="0"/>
              <a:t>SuS auch aus umliegenden Orten kommen wegen des Lernzeitenkonzepts zu uns </a:t>
            </a:r>
          </a:p>
          <a:p>
            <a:r>
              <a:rPr lang="de-DE" sz="2400" dirty="0"/>
              <a:t>digitales Lernen zu Hause während der Schulschließungen lief dank Weiterführung der Lernpläne verhältnismäßig problemlos </a:t>
            </a:r>
          </a:p>
          <a:p>
            <a:pPr lvl="1"/>
            <a:r>
              <a:rPr lang="de-DE" sz="2200" dirty="0"/>
              <a:t>Sehr positives Feedback aus der Elternschaft </a:t>
            </a:r>
          </a:p>
          <a:p>
            <a:r>
              <a:rPr lang="de-DE" sz="2400" dirty="0"/>
              <a:t>Die Durchschnittsnote unserer </a:t>
            </a:r>
            <a:r>
              <a:rPr lang="de-DE" sz="2400" dirty="0" err="1"/>
              <a:t>SuS</a:t>
            </a:r>
            <a:r>
              <a:rPr lang="de-DE" sz="2400" dirty="0"/>
              <a:t> im Zentralabitur ist gleich geblieben. Sie haben aber zusätzlich viele Softskills im Bereich Arbeitsorganisation, Selbstständigkeit und Kooperation gelernt. </a:t>
            </a:r>
          </a:p>
          <a:p>
            <a:r>
              <a:rPr lang="de-DE" sz="2400" dirty="0"/>
              <a:t>Jährliche Teilnahme am </a:t>
            </a:r>
            <a:r>
              <a:rPr lang="de-DE" sz="2400" dirty="0" err="1"/>
              <a:t>Daltonkongress</a:t>
            </a:r>
            <a:endParaRPr lang="de-DE" sz="2400" dirty="0"/>
          </a:p>
          <a:p>
            <a:r>
              <a:rPr lang="de-DE" sz="2400" dirty="0"/>
              <a:t>Offizielle Zertifizierung als </a:t>
            </a:r>
            <a:r>
              <a:rPr lang="de-DE" sz="2400" dirty="0" err="1"/>
              <a:t>Daltonschule</a:t>
            </a:r>
            <a:r>
              <a:rPr lang="de-DE" sz="2400" dirty="0"/>
              <a:t> 2024</a:t>
            </a:r>
          </a:p>
          <a:p>
            <a:r>
              <a:rPr lang="de-DE" sz="2400" dirty="0"/>
              <a:t>Neues Schulgebäude 2028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21CA25E-5298-D843-7380-D4FAAA900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553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2EB3311E-43AC-47EB-8251-577389CDD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6321" y="311685"/>
            <a:ext cx="10058400" cy="920830"/>
          </a:xfrm>
        </p:spPr>
        <p:txBody>
          <a:bodyPr/>
          <a:lstStyle/>
          <a:p>
            <a:r>
              <a:rPr lang="de-DE" b="1" dirty="0">
                <a:solidFill>
                  <a:srgbClr val="7030A0"/>
                </a:solidFill>
              </a:rPr>
              <a:t>Chancen des Lernzeitenkonzepts</a:t>
            </a: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84732C01-0B78-4933-BF00-E5BD529A9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3192" y="1103507"/>
            <a:ext cx="8996558" cy="5442808"/>
          </a:xfrm>
        </p:spPr>
        <p:txBody>
          <a:bodyPr>
            <a:normAutofit fontScale="92500"/>
          </a:bodyPr>
          <a:lstStyle/>
          <a:p>
            <a:r>
              <a:rPr lang="de-DE" sz="3000" dirty="0"/>
              <a:t>Organisations-</a:t>
            </a:r>
            <a:r>
              <a:rPr lang="de-DE" sz="2200" dirty="0"/>
              <a:t> </a:t>
            </a:r>
            <a:r>
              <a:rPr lang="de-DE" sz="2800" dirty="0"/>
              <a:t>und Planungsfähigkeit wird geschult (für </a:t>
            </a:r>
            <a:r>
              <a:rPr lang="de-DE" sz="2800" dirty="0">
                <a:solidFill>
                  <a:schemeClr val="tx1"/>
                </a:solidFill>
              </a:rPr>
              <a:t>Schüler*innen </a:t>
            </a:r>
            <a:r>
              <a:rPr lang="de-DE" sz="2800" dirty="0"/>
              <a:t> und Lehrkräfte!)</a:t>
            </a:r>
          </a:p>
          <a:p>
            <a:r>
              <a:rPr lang="de-DE" sz="2800" dirty="0" err="1"/>
              <a:t>SuS</a:t>
            </a:r>
            <a:r>
              <a:rPr lang="de-DE" sz="2800" dirty="0"/>
              <a:t> erarbeiten sich Inhalte selbst, Eigenverantwortung</a:t>
            </a:r>
          </a:p>
          <a:p>
            <a:r>
              <a:rPr lang="de-DE" sz="2800" dirty="0"/>
              <a:t>Teamwork (S-S, L-L, S-L) dadurch auch größere Vergleichbarkeit der Kurse und Entlastung der KuK</a:t>
            </a:r>
          </a:p>
          <a:p>
            <a:r>
              <a:rPr lang="de-DE" sz="2800" dirty="0"/>
              <a:t>Kommunikation/Transparenz (Eltern, </a:t>
            </a:r>
            <a:r>
              <a:rPr lang="de-DE" sz="2800" dirty="0" err="1"/>
              <a:t>LuL</a:t>
            </a:r>
            <a:r>
              <a:rPr lang="de-DE" sz="2800" dirty="0"/>
              <a:t> und </a:t>
            </a:r>
            <a:r>
              <a:rPr lang="de-DE" sz="2800" dirty="0" err="1"/>
              <a:t>SuS</a:t>
            </a:r>
            <a:r>
              <a:rPr lang="de-DE" sz="2800" dirty="0"/>
              <a:t>) </a:t>
            </a:r>
          </a:p>
          <a:p>
            <a:r>
              <a:rPr lang="de-DE" sz="2800" dirty="0"/>
              <a:t>Schulatmosphäre </a:t>
            </a:r>
          </a:p>
          <a:p>
            <a:r>
              <a:rPr lang="de-DE" sz="2800" dirty="0"/>
              <a:t>organisatorische Vorteile (Vertretungen, Stundenplan)</a:t>
            </a:r>
          </a:p>
          <a:p>
            <a:r>
              <a:rPr lang="de-DE" sz="2800" dirty="0"/>
              <a:t>Größeres Spektrum an Aufgaben und Zugängen</a:t>
            </a:r>
          </a:p>
          <a:p>
            <a:r>
              <a:rPr lang="de-DE" sz="2800" dirty="0"/>
              <a:t>Schulalltag wird entzerrt</a:t>
            </a:r>
          </a:p>
          <a:p>
            <a:pPr>
              <a:buFontTx/>
              <a:buChar char="-"/>
            </a:pPr>
            <a:endParaRPr lang="de-DE" dirty="0"/>
          </a:p>
          <a:p>
            <a:endParaRPr lang="de-DE" dirty="0"/>
          </a:p>
          <a:p>
            <a:endParaRPr lang="de-DE" dirty="0"/>
          </a:p>
        </p:txBody>
      </p:sp>
      <p:pic>
        <p:nvPicPr>
          <p:cNvPr id="15" name="Grafik 14" descr="Zeichensprache">
            <a:extLst>
              <a:ext uri="{FF2B5EF4-FFF2-40B4-BE49-F238E27FC236}">
                <a16:creationId xmlns:a16="http://schemas.microsoft.com/office/drawing/2014/main" id="{AB7131EC-B386-4700-843E-0FEF17FF6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57424" y="5128786"/>
            <a:ext cx="772226" cy="772226"/>
          </a:xfrm>
          <a:prstGeom prst="rect">
            <a:avLst/>
          </a:prstGeom>
        </p:spPr>
      </p:pic>
      <p:pic>
        <p:nvPicPr>
          <p:cNvPr id="17" name="Grafik 16" descr="Lachendes Gesicht ohne Füllung">
            <a:extLst>
              <a:ext uri="{FF2B5EF4-FFF2-40B4-BE49-F238E27FC236}">
                <a16:creationId xmlns:a16="http://schemas.microsoft.com/office/drawing/2014/main" id="{2F978460-2919-4147-A648-AE52C2F273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35083" y="3966339"/>
            <a:ext cx="532092" cy="532092"/>
          </a:xfrm>
          <a:prstGeom prst="rect">
            <a:avLst/>
          </a:prstGeom>
        </p:spPr>
      </p:pic>
      <p:pic>
        <p:nvPicPr>
          <p:cNvPr id="19" name="Grafik 18" descr="Chat">
            <a:extLst>
              <a:ext uri="{FF2B5EF4-FFF2-40B4-BE49-F238E27FC236}">
                <a16:creationId xmlns:a16="http://schemas.microsoft.com/office/drawing/2014/main" id="{1DC45304-35CB-4D89-B91E-2572E08177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520936" y="3594569"/>
            <a:ext cx="888914" cy="888914"/>
          </a:xfrm>
          <a:prstGeom prst="rect">
            <a:avLst/>
          </a:prstGeom>
        </p:spPr>
      </p:pic>
      <p:pic>
        <p:nvPicPr>
          <p:cNvPr id="21" name="Grafik 20" descr="Kundenbewertung">
            <a:extLst>
              <a:ext uri="{FF2B5EF4-FFF2-40B4-BE49-F238E27FC236}">
                <a16:creationId xmlns:a16="http://schemas.microsoft.com/office/drawing/2014/main" id="{D6664A7D-A595-426C-82B6-4204C37DD1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430234" y="2579618"/>
            <a:ext cx="772226" cy="772226"/>
          </a:xfrm>
          <a:prstGeom prst="rect">
            <a:avLst/>
          </a:prstGeom>
        </p:spPr>
      </p:pic>
      <p:pic>
        <p:nvPicPr>
          <p:cNvPr id="23" name="Grafik 22" descr="Kopf mit Zahnrädern">
            <a:extLst>
              <a:ext uri="{FF2B5EF4-FFF2-40B4-BE49-F238E27FC236}">
                <a16:creationId xmlns:a16="http://schemas.microsoft.com/office/drawing/2014/main" id="{EF8DCC80-FE7E-406F-9980-40C9EC9253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583947" y="1596850"/>
            <a:ext cx="618432" cy="618432"/>
          </a:xfrm>
          <a:prstGeom prst="rect">
            <a:avLst/>
          </a:prstGeom>
        </p:spPr>
      </p:pic>
      <p:pic>
        <p:nvPicPr>
          <p:cNvPr id="33" name="Grafik 32" descr="Sonne">
            <a:extLst>
              <a:ext uri="{FF2B5EF4-FFF2-40B4-BE49-F238E27FC236}">
                <a16:creationId xmlns:a16="http://schemas.microsoft.com/office/drawing/2014/main" id="{00A47262-66B5-4C63-B574-A3CBB5E1BF8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472656" y="311685"/>
            <a:ext cx="681524" cy="68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95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118BEE-8213-3D74-FC9C-2B0D4DA7E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81050"/>
          </a:xfrm>
        </p:spPr>
        <p:txBody>
          <a:bodyPr>
            <a:normAutofit fontScale="90000"/>
          </a:bodyPr>
          <a:lstStyle/>
          <a:p>
            <a:r>
              <a:rPr lang="de-DE" dirty="0">
                <a:solidFill>
                  <a:srgbClr val="7030A0"/>
                </a:solidFill>
              </a:rPr>
              <a:t>Herausforderungen des Lernzeitenkonzepts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72903FC-E974-2AEE-4E52-A61C518D8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sp>
        <p:nvSpPr>
          <p:cNvPr id="6" name="Inhaltsplatzhalter 8">
            <a:extLst>
              <a:ext uri="{FF2B5EF4-FFF2-40B4-BE49-F238E27FC236}">
                <a16:creationId xmlns:a16="http://schemas.microsoft.com/office/drawing/2014/main" id="{C7F5BFEA-88DA-5A19-A30D-72D589E11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487" y="1592723"/>
            <a:ext cx="8596312" cy="4631201"/>
          </a:xfrm>
        </p:spPr>
        <p:txBody>
          <a:bodyPr>
            <a:normAutofit fontScale="47500" lnSpcReduction="20000"/>
          </a:bodyPr>
          <a:lstStyle/>
          <a:p>
            <a:pPr>
              <a:spcAft>
                <a:spcPts val="600"/>
              </a:spcAft>
            </a:pPr>
            <a:r>
              <a:rPr lang="de-DE" sz="5900" dirty="0"/>
              <a:t>Instruktionszeit geht verloren</a:t>
            </a:r>
          </a:p>
          <a:p>
            <a:pPr>
              <a:spcAft>
                <a:spcPts val="600"/>
              </a:spcAft>
            </a:pPr>
            <a:r>
              <a:rPr lang="de-DE" sz="5900" dirty="0"/>
              <a:t>schwache </a:t>
            </a:r>
            <a:r>
              <a:rPr lang="de-DE" sz="5900" dirty="0" err="1"/>
              <a:t>SuS</a:t>
            </a:r>
            <a:r>
              <a:rPr lang="de-DE" sz="5900" dirty="0"/>
              <a:t> entziehen sich &gt; LZ werden nicht sinnvoll genutzt &gt; Unterrichtsstoff geht verloren </a:t>
            </a:r>
          </a:p>
          <a:p>
            <a:pPr>
              <a:spcAft>
                <a:spcPts val="600"/>
              </a:spcAft>
            </a:pPr>
            <a:r>
              <a:rPr lang="de-DE" sz="5900" dirty="0"/>
              <a:t>LZ Pläne teilweise zu unterschiedlich, schwer verständlich, zu spät oder nicht vorhanden </a:t>
            </a:r>
          </a:p>
          <a:p>
            <a:pPr marL="685800"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5900" dirty="0" err="1"/>
              <a:t>SuS</a:t>
            </a:r>
            <a:r>
              <a:rPr lang="de-DE" sz="5900" dirty="0"/>
              <a:t> können LZ nicht sinnvoll nutzen </a:t>
            </a:r>
          </a:p>
          <a:p>
            <a:pPr marL="685800" lvl="1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de-DE" sz="5900" dirty="0"/>
              <a:t>Unterrichtsstoff geht verloren </a:t>
            </a:r>
          </a:p>
          <a:p>
            <a:pPr>
              <a:spcAft>
                <a:spcPts val="600"/>
              </a:spcAft>
            </a:pPr>
            <a:r>
              <a:rPr lang="de-DE" sz="5900" dirty="0"/>
              <a:t>Bewertung und Gestaltung der LZA </a:t>
            </a:r>
          </a:p>
          <a:p>
            <a:pPr>
              <a:spcAft>
                <a:spcPts val="600"/>
              </a:spcAft>
            </a:pPr>
            <a:r>
              <a:rPr lang="de-DE" sz="5900" dirty="0"/>
              <a:t>Auswertung/Sicherung </a:t>
            </a:r>
          </a:p>
          <a:p>
            <a:endParaRPr lang="de-DE" dirty="0"/>
          </a:p>
          <a:p>
            <a:endParaRPr lang="de-DE" dirty="0"/>
          </a:p>
        </p:txBody>
      </p:sp>
      <p:pic>
        <p:nvPicPr>
          <p:cNvPr id="7" name="Grafik 6" descr="Klassenzimmer">
            <a:extLst>
              <a:ext uri="{FF2B5EF4-FFF2-40B4-BE49-F238E27FC236}">
                <a16:creationId xmlns:a16="http://schemas.microsoft.com/office/drawing/2014/main" id="{91F2F993-1C52-3BBD-48B6-6AA01B324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67400" y="1293629"/>
            <a:ext cx="781050" cy="78105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96E5BF24-C56D-841F-A781-2DF0CA710B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9397" y="504826"/>
            <a:ext cx="788803" cy="78880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FD9A0A27-6A19-D40F-D522-CAAFE51020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834" y="3799507"/>
            <a:ext cx="744555" cy="737395"/>
          </a:xfrm>
          <a:prstGeom prst="rect">
            <a:avLst/>
          </a:prstGeom>
        </p:spPr>
      </p:pic>
      <p:pic>
        <p:nvPicPr>
          <p:cNvPr id="10" name="Grafik 9" descr="Herunterladen">
            <a:extLst>
              <a:ext uri="{FF2B5EF4-FFF2-40B4-BE49-F238E27FC236}">
                <a16:creationId xmlns:a16="http://schemas.microsoft.com/office/drawing/2014/main" id="{00A0FE17-ECC2-C7D4-EB13-9C594EFB87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57411" y="5511099"/>
            <a:ext cx="636513" cy="63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49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B173D7-B518-5FD6-FC89-C4E94F2FA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2514600"/>
          </a:xfrm>
        </p:spPr>
        <p:txBody>
          <a:bodyPr/>
          <a:lstStyle/>
          <a:p>
            <a:r>
              <a:rPr lang="de-DE" dirty="0">
                <a:solidFill>
                  <a:srgbClr val="7030A0"/>
                </a:solidFill>
              </a:rPr>
              <a:t>Deshalb: Bleiben wir als Schule ständig in Bewegung und entwickeln uns weiter! 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40107F8-00CE-40F1-9666-64B5E51BA2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3124200"/>
            <a:ext cx="9076265" cy="3398837"/>
          </a:xfrm>
        </p:spPr>
        <p:txBody>
          <a:bodyPr>
            <a:normAutofit/>
          </a:bodyPr>
          <a:lstStyle/>
          <a:p>
            <a:r>
              <a:rPr lang="de-DE" sz="2800" b="1" dirty="0"/>
              <a:t>Momentane Themen: </a:t>
            </a:r>
          </a:p>
          <a:p>
            <a:pPr marL="285750" indent="-285750">
              <a:buFontTx/>
              <a:buChar char="-"/>
            </a:pPr>
            <a:r>
              <a:rPr lang="de-DE" sz="2800" dirty="0"/>
              <a:t>Digitalisierung (erste Laptopjahrgänge)</a:t>
            </a:r>
          </a:p>
          <a:p>
            <a:pPr marL="285750" indent="-285750">
              <a:buFontTx/>
              <a:buChar char="-"/>
            </a:pPr>
            <a:r>
              <a:rPr lang="de-DE" sz="2800" dirty="0"/>
              <a:t>Gestaltung von Lernplänen, Aufgabenformaten </a:t>
            </a:r>
          </a:p>
          <a:p>
            <a:r>
              <a:rPr lang="de-DE" sz="2800" dirty="0"/>
              <a:t>   &gt; </a:t>
            </a:r>
            <a:r>
              <a:rPr lang="de-DE" sz="2800" dirty="0" err="1"/>
              <a:t>Deeper</a:t>
            </a:r>
            <a:r>
              <a:rPr lang="de-DE" sz="2800" dirty="0"/>
              <a:t> Learning</a:t>
            </a:r>
          </a:p>
          <a:p>
            <a:pPr marL="285750" indent="-285750">
              <a:buFontTx/>
              <a:buChar char="-"/>
            </a:pPr>
            <a:r>
              <a:rPr lang="de-DE" sz="2800" dirty="0"/>
              <a:t>Lernbegleitung (gerade schwieriger </a:t>
            </a:r>
            <a:r>
              <a:rPr lang="de-DE" sz="2800" dirty="0" err="1"/>
              <a:t>SuS</a:t>
            </a:r>
            <a:r>
              <a:rPr lang="de-DE" sz="2800" dirty="0"/>
              <a:t>)</a:t>
            </a:r>
          </a:p>
          <a:p>
            <a:pPr marL="285750" indent="-285750">
              <a:buFontTx/>
              <a:buChar char="-"/>
            </a:pPr>
            <a:r>
              <a:rPr lang="de-DE" sz="2800" dirty="0"/>
              <a:t>(Alternative) Prüfungsformate</a:t>
            </a:r>
          </a:p>
          <a:p>
            <a:pPr marL="285750" indent="-285750">
              <a:buFontTx/>
              <a:buChar char="-"/>
            </a:pP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53959E-0EB6-33F1-1A8A-F03031A30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5518B76-3D47-40C3-B678-8969E3806FFF}" type="datetime1">
              <a:rPr lang="de-DE" smtClean="0"/>
              <a:t>18.02.2025</a:t>
            </a:fld>
            <a:endParaRPr lang="en-US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7A2B35F-ED3D-9051-D654-F6E092134A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976"/>
          <a:stretch/>
        </p:blipFill>
        <p:spPr>
          <a:xfrm>
            <a:off x="7594299" y="1623987"/>
            <a:ext cx="3839006" cy="242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7969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431</Words>
  <Application>Microsoft Office PowerPoint</Application>
  <PresentationFormat>Breitbild</PresentationFormat>
  <Paragraphs>64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9</vt:i4>
      </vt:variant>
    </vt:vector>
  </HeadingPairs>
  <TitlesOfParts>
    <vt:vector size="15" baseType="lpstr">
      <vt:lpstr>Arial</vt:lpstr>
      <vt:lpstr>Trebuchet MS</vt:lpstr>
      <vt:lpstr>Wingdings</vt:lpstr>
      <vt:lpstr>Wingdings 3</vt:lpstr>
      <vt:lpstr>Facette</vt:lpstr>
      <vt:lpstr>1_Facette</vt:lpstr>
      <vt:lpstr>Das Daltonsystem am Gymnasium am Neandertal</vt:lpstr>
      <vt:lpstr>Die vier Säulen des Daltonsystems</vt:lpstr>
      <vt:lpstr>Rückblick</vt:lpstr>
      <vt:lpstr>Konkrete Umsetzung</vt:lpstr>
      <vt:lpstr>Was heißt das organisatorisch?</vt:lpstr>
      <vt:lpstr>Was hat sich seitdem geändert?</vt:lpstr>
      <vt:lpstr>Chancen des Lernzeitenkonzepts</vt:lpstr>
      <vt:lpstr>Herausforderungen des Lernzeitenkonzepts</vt:lpstr>
      <vt:lpstr>Deshalb: Bleiben wir als Schule ständig in Bewegung und entwickeln uns weiter!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Daltonsystem</dc:title>
  <dc:creator>Dunker</dc:creator>
  <cp:lastModifiedBy>Dunker</cp:lastModifiedBy>
  <cp:revision>14</cp:revision>
  <dcterms:created xsi:type="dcterms:W3CDTF">2023-01-30T08:35:06Z</dcterms:created>
  <dcterms:modified xsi:type="dcterms:W3CDTF">2025-02-18T16:07:06Z</dcterms:modified>
</cp:coreProperties>
</file>