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6" r:id="rId3"/>
    <p:sldId id="257" r:id="rId4"/>
    <p:sldId id="258" r:id="rId5"/>
    <p:sldId id="259" r:id="rId6"/>
    <p:sldId id="260" r:id="rId7"/>
    <p:sldId id="261" r:id="rId8"/>
    <p:sldId id="262" r:id="rId9"/>
    <p:sldId id="263" r:id="rId10"/>
    <p:sldId id="264" r:id="rId11"/>
    <p:sldId id="266" r:id="rId12"/>
    <p:sldId id="265" r:id="rId13"/>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53" autoAdjust="0"/>
    <p:restoredTop sz="94660"/>
  </p:normalViewPr>
  <p:slideViewPr>
    <p:cSldViewPr snapToGrid="0">
      <p:cViewPr varScale="1">
        <p:scale>
          <a:sx n="71" d="100"/>
          <a:sy n="71"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00A451-6F87-4729-A6F7-1C3AD198AEC2}"/>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5208AAD3-D99A-4897-BA85-CD65732462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8F98464B-26B7-4F27-A0AD-60D270AC9C43}"/>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5" name="Fußzeilenplatzhalter 4">
            <a:extLst>
              <a:ext uri="{FF2B5EF4-FFF2-40B4-BE49-F238E27FC236}">
                <a16:creationId xmlns:a16="http://schemas.microsoft.com/office/drawing/2014/main" id="{BED2D899-18CD-4ED4-80E1-27AE590E4B7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E0B49ED4-2B0B-42DE-9F7E-A2F1E3D4552A}"/>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4026977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112B630-22DF-4C21-A8F0-35D7FAB5BB3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31A8F05D-BBEA-470F-A9C4-A04265EC39BE}"/>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4A3B90C-36E0-4493-9816-BF8D6DD35EB3}"/>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5" name="Fußzeilenplatzhalter 4">
            <a:extLst>
              <a:ext uri="{FF2B5EF4-FFF2-40B4-BE49-F238E27FC236}">
                <a16:creationId xmlns:a16="http://schemas.microsoft.com/office/drawing/2014/main" id="{4A5CC762-FDA8-4812-A14E-7C731E3D3158}"/>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3662055-3448-42BB-8C18-CD8739CC7CB4}"/>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220565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7F9781-E23F-4005-B533-B865A8B194C9}"/>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D7E2BCD7-A66F-4F9F-8717-F0C10E6DBD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F46EF3BE-3495-471A-A785-02F1FA213C07}"/>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5" name="Fußzeilenplatzhalter 4">
            <a:extLst>
              <a:ext uri="{FF2B5EF4-FFF2-40B4-BE49-F238E27FC236}">
                <a16:creationId xmlns:a16="http://schemas.microsoft.com/office/drawing/2014/main" id="{7058E52E-81CB-4F95-9D09-5809FD4C01C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9D589A1-8AC1-45AC-9357-98162F430BAF}"/>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245403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93F267-818C-43FD-8C7B-7FBFD5D1A01A}"/>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BB83C6B-9BB7-4AFC-B509-4381E8B4406E}"/>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3EE38D7D-9E7B-4251-A86A-31182A858BBF}"/>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7B31B5BF-CACD-4A7A-9761-8A0BC37EF859}"/>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6" name="Fußzeilenplatzhalter 5">
            <a:extLst>
              <a:ext uri="{FF2B5EF4-FFF2-40B4-BE49-F238E27FC236}">
                <a16:creationId xmlns:a16="http://schemas.microsoft.com/office/drawing/2014/main" id="{F2051131-4AFF-4426-8529-4F6BE98D3B52}"/>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B03830CA-56FE-4701-9C47-B4189CC0972C}"/>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1175086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EBEE88-A12D-4F07-B521-62BE26DF8E71}"/>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9E244314-45C5-4582-A317-5B14A6B595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F57EE1A4-05B8-4BF3-80E2-4A5A8D39AF19}"/>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8B273956-3D75-4732-9C94-C9D6C48080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293D7E78-3F83-487A-A2E3-677DD41CBFDA}"/>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4B586F0D-17B4-4764-842F-FCA5E2B3BC00}"/>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8" name="Fußzeilenplatzhalter 7">
            <a:extLst>
              <a:ext uri="{FF2B5EF4-FFF2-40B4-BE49-F238E27FC236}">
                <a16:creationId xmlns:a16="http://schemas.microsoft.com/office/drawing/2014/main" id="{891D4DC9-DEFA-4F43-B1F3-08DF4446848C}"/>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33061EBE-A126-46FA-9AB4-2E2109723E3A}"/>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400831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E9BEC-0181-4C99-959F-336950562359}"/>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211C58D4-07C1-4669-94EC-3F055ABF07A5}"/>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4" name="Fußzeilenplatzhalter 3">
            <a:extLst>
              <a:ext uri="{FF2B5EF4-FFF2-40B4-BE49-F238E27FC236}">
                <a16:creationId xmlns:a16="http://schemas.microsoft.com/office/drawing/2014/main" id="{10978220-3100-4071-B265-6D97B7921A38}"/>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BE62A0B5-4509-4F42-86E3-5ADDE46A7BF2}"/>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98946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FECD683-6F1F-459E-9511-FF169BEB0E0A}"/>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3" name="Fußzeilenplatzhalter 2">
            <a:extLst>
              <a:ext uri="{FF2B5EF4-FFF2-40B4-BE49-F238E27FC236}">
                <a16:creationId xmlns:a16="http://schemas.microsoft.com/office/drawing/2014/main" id="{A7157DCF-2D65-46DC-9847-1F7CB8BD924C}"/>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9896D141-A640-4520-B5EA-D30C0297B9A9}"/>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3163759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A17979-D907-4705-ABE7-B67A2F53267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50948A87-F146-4968-BDA9-01D8959D0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07D3F1FE-335A-461D-BF7B-C93CE58C46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44BC7CFC-FCEA-4A35-8B85-03130E19D667}"/>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6" name="Fußzeilenplatzhalter 5">
            <a:extLst>
              <a:ext uri="{FF2B5EF4-FFF2-40B4-BE49-F238E27FC236}">
                <a16:creationId xmlns:a16="http://schemas.microsoft.com/office/drawing/2014/main" id="{B1DD8C28-66B6-4B4A-B23E-0B13F5A188E3}"/>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BEFB45EA-499E-41B6-82F9-54A1FB22A29E}"/>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2604335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B165D1-6BDF-43E0-8856-F5EA0D863866}"/>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E5CF4EB6-8316-4D31-8B75-4EBD7BD79C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DEF6D74E-928A-4DBD-82ED-2CE5BCC1F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05E81701-5A86-4A8E-86EB-EFD7E3E823BA}"/>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6" name="Fußzeilenplatzhalter 5">
            <a:extLst>
              <a:ext uri="{FF2B5EF4-FFF2-40B4-BE49-F238E27FC236}">
                <a16:creationId xmlns:a16="http://schemas.microsoft.com/office/drawing/2014/main" id="{134B8FE3-1F02-4AED-A4D9-AD9B229E37DB}"/>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9F90CB83-7758-4375-8349-92F9B239B164}"/>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2836451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33D01EE-3AD4-4BB9-9DF4-21857E0FC0CF}"/>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73F906D9-BF4E-49B9-931E-BC845D5BE0BB}"/>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7F3E5D8-6749-46A6-9FA3-405AB53C40C5}"/>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5" name="Fußzeilenplatzhalter 4">
            <a:extLst>
              <a:ext uri="{FF2B5EF4-FFF2-40B4-BE49-F238E27FC236}">
                <a16:creationId xmlns:a16="http://schemas.microsoft.com/office/drawing/2014/main" id="{D4058AF1-2A93-4725-B6E3-2083188827DF}"/>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76F35E6-AD5C-47F6-A4B6-2A6A39DAAA63}"/>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1792816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7B8D748C-459C-4712-AC2A-4C7A4E385F61}"/>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B9C4821B-9A0E-4E7B-8DA4-70DD2A91E683}"/>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31402484-08D0-4E97-A530-4ABCD133DECE}"/>
              </a:ext>
            </a:extLst>
          </p:cNvPr>
          <p:cNvSpPr>
            <a:spLocks noGrp="1"/>
          </p:cNvSpPr>
          <p:nvPr>
            <p:ph type="dt" sz="half" idx="10"/>
          </p:nvPr>
        </p:nvSpPr>
        <p:spPr/>
        <p:txBody>
          <a:bodyPr/>
          <a:lstStyle/>
          <a:p>
            <a:fld id="{7B8A03B9-4B65-4214-A3EF-882125F9AD5D}" type="datetimeFigureOut">
              <a:rPr lang="de-DE" smtClean="0"/>
              <a:t>27.09.2023</a:t>
            </a:fld>
            <a:endParaRPr lang="de-DE"/>
          </a:p>
        </p:txBody>
      </p:sp>
      <p:sp>
        <p:nvSpPr>
          <p:cNvPr id="5" name="Fußzeilenplatzhalter 4">
            <a:extLst>
              <a:ext uri="{FF2B5EF4-FFF2-40B4-BE49-F238E27FC236}">
                <a16:creationId xmlns:a16="http://schemas.microsoft.com/office/drawing/2014/main" id="{0DDD86FF-BDE2-421F-BC14-ACF2F16C8968}"/>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43BF9B4-D8D2-4C48-B963-B775DC52964D}"/>
              </a:ext>
            </a:extLst>
          </p:cNvPr>
          <p:cNvSpPr>
            <a:spLocks noGrp="1"/>
          </p:cNvSpPr>
          <p:nvPr>
            <p:ph type="sldNum" sz="quarter" idx="12"/>
          </p:nvPr>
        </p:nvSpPr>
        <p:spPr/>
        <p:txBody>
          <a:bodyPr/>
          <a:lstStyle/>
          <a:p>
            <a:fld id="{E4622703-BC37-4577-AB12-83E8079A07A0}" type="slidenum">
              <a:rPr lang="de-DE" smtClean="0"/>
              <a:t>‹Nr.›</a:t>
            </a:fld>
            <a:endParaRPr lang="de-DE"/>
          </a:p>
        </p:txBody>
      </p:sp>
    </p:spTree>
    <p:extLst>
      <p:ext uri="{BB962C8B-B14F-4D97-AF65-F5344CB8AC3E}">
        <p14:creationId xmlns:p14="http://schemas.microsoft.com/office/powerpoint/2010/main" val="869845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AD482A2D-21EC-4E76-A292-D118E2AD66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0FF0D976-60AD-4681-A241-D4119B490B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0AB63CB-2734-4998-8A8D-4611AAF8C0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8A03B9-4B65-4214-A3EF-882125F9AD5D}" type="datetimeFigureOut">
              <a:rPr lang="de-DE" smtClean="0"/>
              <a:t>27.09.2023</a:t>
            </a:fld>
            <a:endParaRPr lang="de-DE"/>
          </a:p>
        </p:txBody>
      </p:sp>
      <p:sp>
        <p:nvSpPr>
          <p:cNvPr id="5" name="Fußzeilenplatzhalter 4">
            <a:extLst>
              <a:ext uri="{FF2B5EF4-FFF2-40B4-BE49-F238E27FC236}">
                <a16:creationId xmlns:a16="http://schemas.microsoft.com/office/drawing/2014/main" id="{3BF6A6AC-B43D-42F0-80D7-55072452DE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DD5CF6DA-546B-499C-958C-31213A8252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22703-BC37-4577-AB12-83E8079A07A0}" type="slidenum">
              <a:rPr lang="de-DE" smtClean="0"/>
              <a:t>‹Nr.›</a:t>
            </a:fld>
            <a:endParaRPr lang="de-DE"/>
          </a:p>
        </p:txBody>
      </p:sp>
    </p:spTree>
    <p:extLst>
      <p:ext uri="{BB962C8B-B14F-4D97-AF65-F5344CB8AC3E}">
        <p14:creationId xmlns:p14="http://schemas.microsoft.com/office/powerpoint/2010/main" val="25849504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22.png"/><Relationship Id="rId2" Type="http://schemas.openxmlformats.org/officeDocument/2006/relationships/image" Target="../media/image1.png"/><Relationship Id="rId16"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20.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01EE5D44-B58B-4F8B-9E76-4469331D6C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471" y="1529904"/>
            <a:ext cx="2564645" cy="5274196"/>
          </a:xfrm>
          <a:prstGeom prst="rect">
            <a:avLst/>
          </a:prstGeom>
        </p:spPr>
      </p:pic>
      <p:sp>
        <p:nvSpPr>
          <p:cNvPr id="5" name="Titel 1">
            <a:extLst>
              <a:ext uri="{FF2B5EF4-FFF2-40B4-BE49-F238E27FC236}">
                <a16:creationId xmlns:a16="http://schemas.microsoft.com/office/drawing/2014/main" id="{4CB1450B-6245-4F0B-9BC7-1450130B9E86}"/>
              </a:ext>
            </a:extLst>
          </p:cNvPr>
          <p:cNvSpPr txBox="1">
            <a:spLocks/>
          </p:cNvSpPr>
          <p:nvPr/>
        </p:nvSpPr>
        <p:spPr>
          <a:xfrm>
            <a:off x="182471" y="5814"/>
            <a:ext cx="11827058" cy="15428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de-DE" sz="8800" dirty="0">
                <a:latin typeface="Grundschrift" panose="03010100010101010101" pitchFamily="66" charset="0"/>
              </a:rPr>
              <a:t>Wunder Wald</a:t>
            </a:r>
          </a:p>
        </p:txBody>
      </p:sp>
      <p:pic>
        <p:nvPicPr>
          <p:cNvPr id="6" name="Grafik 5">
            <a:extLst>
              <a:ext uri="{FF2B5EF4-FFF2-40B4-BE49-F238E27FC236}">
                <a16:creationId xmlns:a16="http://schemas.microsoft.com/office/drawing/2014/main" id="{3A78495E-EC85-4712-9A7F-19675EB9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2530" y="1539111"/>
            <a:ext cx="3408994" cy="5231069"/>
          </a:xfrm>
          <a:prstGeom prst="rect">
            <a:avLst/>
          </a:prstGeom>
        </p:spPr>
      </p:pic>
      <p:pic>
        <p:nvPicPr>
          <p:cNvPr id="7" name="Grafik 6">
            <a:extLst>
              <a:ext uri="{FF2B5EF4-FFF2-40B4-BE49-F238E27FC236}">
                <a16:creationId xmlns:a16="http://schemas.microsoft.com/office/drawing/2014/main" id="{26EC47A4-0165-4BA8-B6A6-9433CAA68A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2362" y="4401048"/>
            <a:ext cx="2277226" cy="2275883"/>
          </a:xfrm>
          <a:prstGeom prst="rect">
            <a:avLst/>
          </a:prstGeom>
        </p:spPr>
      </p:pic>
      <p:pic>
        <p:nvPicPr>
          <p:cNvPr id="8" name="Grafik 7">
            <a:extLst>
              <a:ext uri="{FF2B5EF4-FFF2-40B4-BE49-F238E27FC236}">
                <a16:creationId xmlns:a16="http://schemas.microsoft.com/office/drawing/2014/main" id="{C2A8D77B-EAD4-4846-9353-80ED3B08E6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5027" y="2267189"/>
            <a:ext cx="2540472" cy="4502991"/>
          </a:xfrm>
          <a:prstGeom prst="rect">
            <a:avLst/>
          </a:prstGeom>
        </p:spPr>
      </p:pic>
      <p:pic>
        <p:nvPicPr>
          <p:cNvPr id="9" name="Grafik 8">
            <a:extLst>
              <a:ext uri="{FF2B5EF4-FFF2-40B4-BE49-F238E27FC236}">
                <a16:creationId xmlns:a16="http://schemas.microsoft.com/office/drawing/2014/main" id="{35C6EB8A-F76D-4921-A16A-67F326AC38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5824" y="5901565"/>
            <a:ext cx="2540472" cy="902536"/>
          </a:xfrm>
          <a:prstGeom prst="rect">
            <a:avLst/>
          </a:prstGeom>
        </p:spPr>
      </p:pic>
      <p:pic>
        <p:nvPicPr>
          <p:cNvPr id="10" name="Grafik 9">
            <a:extLst>
              <a:ext uri="{FF2B5EF4-FFF2-40B4-BE49-F238E27FC236}">
                <a16:creationId xmlns:a16="http://schemas.microsoft.com/office/drawing/2014/main" id="{A01B9362-4F1C-426A-9270-0FD77B7DA1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8873" y="2139661"/>
            <a:ext cx="2540472" cy="4502991"/>
          </a:xfrm>
          <a:prstGeom prst="rect">
            <a:avLst/>
          </a:prstGeom>
        </p:spPr>
      </p:pic>
      <p:pic>
        <p:nvPicPr>
          <p:cNvPr id="11" name="Grafik 10">
            <a:extLst>
              <a:ext uri="{FF2B5EF4-FFF2-40B4-BE49-F238E27FC236}">
                <a16:creationId xmlns:a16="http://schemas.microsoft.com/office/drawing/2014/main" id="{0738EF54-A42C-4776-A0F5-84EB5E981EC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88421" y="5969614"/>
            <a:ext cx="416260" cy="707317"/>
          </a:xfrm>
          <a:prstGeom prst="rect">
            <a:avLst/>
          </a:prstGeom>
        </p:spPr>
      </p:pic>
      <p:pic>
        <p:nvPicPr>
          <p:cNvPr id="12" name="Grafik 11">
            <a:extLst>
              <a:ext uri="{FF2B5EF4-FFF2-40B4-BE49-F238E27FC236}">
                <a16:creationId xmlns:a16="http://schemas.microsoft.com/office/drawing/2014/main" id="{0252604C-DFA1-450D-A3ED-B12C2A7FA07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09952" y="1459044"/>
            <a:ext cx="3157245" cy="5328096"/>
          </a:xfrm>
          <a:prstGeom prst="rect">
            <a:avLst/>
          </a:prstGeom>
        </p:spPr>
      </p:pic>
      <p:pic>
        <p:nvPicPr>
          <p:cNvPr id="13" name="Grafik 12">
            <a:extLst>
              <a:ext uri="{FF2B5EF4-FFF2-40B4-BE49-F238E27FC236}">
                <a16:creationId xmlns:a16="http://schemas.microsoft.com/office/drawing/2014/main" id="{5426A0D9-AC3A-4295-AAFA-033A1B8DFB7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47757" y="5643474"/>
            <a:ext cx="631600" cy="442451"/>
          </a:xfrm>
          <a:prstGeom prst="rect">
            <a:avLst/>
          </a:prstGeom>
        </p:spPr>
      </p:pic>
      <p:pic>
        <p:nvPicPr>
          <p:cNvPr id="14" name="Grafik 13">
            <a:extLst>
              <a:ext uri="{FF2B5EF4-FFF2-40B4-BE49-F238E27FC236}">
                <a16:creationId xmlns:a16="http://schemas.microsoft.com/office/drawing/2014/main" id="{8552FE9B-F923-4086-BF11-7537CAAD991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08255" y="5991017"/>
            <a:ext cx="502297" cy="723631"/>
          </a:xfrm>
          <a:prstGeom prst="rect">
            <a:avLst/>
          </a:prstGeom>
        </p:spPr>
      </p:pic>
      <p:pic>
        <p:nvPicPr>
          <p:cNvPr id="15" name="Grafik 14">
            <a:extLst>
              <a:ext uri="{FF2B5EF4-FFF2-40B4-BE49-F238E27FC236}">
                <a16:creationId xmlns:a16="http://schemas.microsoft.com/office/drawing/2014/main" id="{A56B5F3B-51E4-4526-9849-8FA9EE8E338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776064" y="5839911"/>
            <a:ext cx="904815" cy="620180"/>
          </a:xfrm>
          <a:prstGeom prst="rect">
            <a:avLst/>
          </a:prstGeom>
        </p:spPr>
      </p:pic>
      <p:pic>
        <p:nvPicPr>
          <p:cNvPr id="16" name="Grafik 15">
            <a:extLst>
              <a:ext uri="{FF2B5EF4-FFF2-40B4-BE49-F238E27FC236}">
                <a16:creationId xmlns:a16="http://schemas.microsoft.com/office/drawing/2014/main" id="{4FB8F002-D4E1-4605-A6F1-4665738FFA8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44546" y="5512413"/>
            <a:ext cx="831623" cy="1291687"/>
          </a:xfrm>
          <a:prstGeom prst="rect">
            <a:avLst/>
          </a:prstGeom>
        </p:spPr>
      </p:pic>
      <p:pic>
        <p:nvPicPr>
          <p:cNvPr id="17" name="Grafik 16">
            <a:extLst>
              <a:ext uri="{FF2B5EF4-FFF2-40B4-BE49-F238E27FC236}">
                <a16:creationId xmlns:a16="http://schemas.microsoft.com/office/drawing/2014/main" id="{437EB33D-0EA8-4D99-91CC-BA1E9210631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4604365" flipH="1">
            <a:off x="5292698" y="6021657"/>
            <a:ext cx="254059" cy="487657"/>
          </a:xfrm>
          <a:prstGeom prst="rect">
            <a:avLst/>
          </a:prstGeom>
        </p:spPr>
      </p:pic>
      <p:pic>
        <p:nvPicPr>
          <p:cNvPr id="18" name="Grafik 17">
            <a:extLst>
              <a:ext uri="{FF2B5EF4-FFF2-40B4-BE49-F238E27FC236}">
                <a16:creationId xmlns:a16="http://schemas.microsoft.com/office/drawing/2014/main" id="{B6049DDA-18F0-45F3-AFA0-143B58B1D30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7221967" flipH="1">
            <a:off x="5633676" y="6232344"/>
            <a:ext cx="267041" cy="392030"/>
          </a:xfrm>
          <a:prstGeom prst="rect">
            <a:avLst/>
          </a:prstGeom>
        </p:spPr>
      </p:pic>
      <p:pic>
        <p:nvPicPr>
          <p:cNvPr id="19" name="Grafik 18">
            <a:extLst>
              <a:ext uri="{FF2B5EF4-FFF2-40B4-BE49-F238E27FC236}">
                <a16:creationId xmlns:a16="http://schemas.microsoft.com/office/drawing/2014/main" id="{F856B818-6FCA-45ED-8F84-B95E80E2A4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61979" y="2763478"/>
            <a:ext cx="1896253" cy="3899647"/>
          </a:xfrm>
          <a:prstGeom prst="rect">
            <a:avLst/>
          </a:prstGeom>
        </p:spPr>
      </p:pic>
    </p:spTree>
    <p:extLst>
      <p:ext uri="{BB962C8B-B14F-4D97-AF65-F5344CB8AC3E}">
        <p14:creationId xmlns:p14="http://schemas.microsoft.com/office/powerpoint/2010/main" val="431998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32" name="Grafik 31">
            <a:extLst>
              <a:ext uri="{FF2B5EF4-FFF2-40B4-BE49-F238E27FC236}">
                <a16:creationId xmlns:a16="http://schemas.microsoft.com/office/drawing/2014/main" id="{F5754F66-0BC4-4EF8-B43D-CECECD3A17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471" y="1529904"/>
            <a:ext cx="2564645" cy="5274196"/>
          </a:xfrm>
          <a:prstGeom prst="rect">
            <a:avLst/>
          </a:prstGeom>
        </p:spPr>
      </p:pic>
      <p:sp>
        <p:nvSpPr>
          <p:cNvPr id="2" name="Titel 1">
            <a:extLst>
              <a:ext uri="{FF2B5EF4-FFF2-40B4-BE49-F238E27FC236}">
                <a16:creationId xmlns:a16="http://schemas.microsoft.com/office/drawing/2014/main" id="{2C2B5628-B1FE-425F-AA0E-F9BAF9A2C2C4}"/>
              </a:ext>
            </a:extLst>
          </p:cNvPr>
          <p:cNvSpPr>
            <a:spLocks noGrp="1"/>
          </p:cNvSpPr>
          <p:nvPr>
            <p:ph type="ctrTitle"/>
          </p:nvPr>
        </p:nvSpPr>
        <p:spPr>
          <a:xfrm>
            <a:off x="182471" y="5814"/>
            <a:ext cx="11827058" cy="1542841"/>
          </a:xfrm>
        </p:spPr>
        <p:txBody>
          <a:bodyPr>
            <a:normAutofit/>
          </a:bodyPr>
          <a:lstStyle/>
          <a:p>
            <a:r>
              <a:rPr lang="de-DE" sz="8800" dirty="0">
                <a:latin typeface="Grundschrift" panose="03010100010101010101" pitchFamily="66" charset="0"/>
              </a:rPr>
              <a:t>Stockwerke des Waldes</a:t>
            </a:r>
          </a:p>
        </p:txBody>
      </p:sp>
      <p:pic>
        <p:nvPicPr>
          <p:cNvPr id="7" name="Grafik 6">
            <a:extLst>
              <a:ext uri="{FF2B5EF4-FFF2-40B4-BE49-F238E27FC236}">
                <a16:creationId xmlns:a16="http://schemas.microsoft.com/office/drawing/2014/main" id="{08A94376-09B2-4FEC-B632-D3F94F7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2530" y="1539111"/>
            <a:ext cx="3408994" cy="5231069"/>
          </a:xfrm>
          <a:prstGeom prst="rect">
            <a:avLst/>
          </a:prstGeom>
        </p:spPr>
      </p:pic>
      <p:pic>
        <p:nvPicPr>
          <p:cNvPr id="25" name="Grafik 24">
            <a:extLst>
              <a:ext uri="{FF2B5EF4-FFF2-40B4-BE49-F238E27FC236}">
                <a16:creationId xmlns:a16="http://schemas.microsoft.com/office/drawing/2014/main" id="{8B9A950E-9946-4BA3-B362-CC8FF02CDB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2362" y="4401048"/>
            <a:ext cx="2277226" cy="2275883"/>
          </a:xfrm>
          <a:prstGeom prst="rect">
            <a:avLst/>
          </a:prstGeom>
        </p:spPr>
      </p:pic>
      <p:pic>
        <p:nvPicPr>
          <p:cNvPr id="12" name="Grafik 11">
            <a:extLst>
              <a:ext uri="{FF2B5EF4-FFF2-40B4-BE49-F238E27FC236}">
                <a16:creationId xmlns:a16="http://schemas.microsoft.com/office/drawing/2014/main" id="{C0E295F8-8642-4A42-B606-9B6D637FCB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5027" y="2267189"/>
            <a:ext cx="2540472" cy="4502991"/>
          </a:xfrm>
          <a:prstGeom prst="rect">
            <a:avLst/>
          </a:prstGeom>
        </p:spPr>
      </p:pic>
      <p:pic>
        <p:nvPicPr>
          <p:cNvPr id="11" name="Grafik 10">
            <a:extLst>
              <a:ext uri="{FF2B5EF4-FFF2-40B4-BE49-F238E27FC236}">
                <a16:creationId xmlns:a16="http://schemas.microsoft.com/office/drawing/2014/main" id="{9E145D39-415F-4FD8-950C-58FB472B61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5824" y="5901565"/>
            <a:ext cx="2540472" cy="902536"/>
          </a:xfrm>
          <a:prstGeom prst="rect">
            <a:avLst/>
          </a:prstGeom>
        </p:spPr>
      </p:pic>
      <p:pic>
        <p:nvPicPr>
          <p:cNvPr id="13" name="Grafik 12">
            <a:extLst>
              <a:ext uri="{FF2B5EF4-FFF2-40B4-BE49-F238E27FC236}">
                <a16:creationId xmlns:a16="http://schemas.microsoft.com/office/drawing/2014/main" id="{D9AC1228-6207-4D6C-8D0A-84ECA5A492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8873" y="2139661"/>
            <a:ext cx="2540472" cy="4502991"/>
          </a:xfrm>
          <a:prstGeom prst="rect">
            <a:avLst/>
          </a:prstGeom>
        </p:spPr>
      </p:pic>
      <p:pic>
        <p:nvPicPr>
          <p:cNvPr id="15" name="Grafik 14">
            <a:extLst>
              <a:ext uri="{FF2B5EF4-FFF2-40B4-BE49-F238E27FC236}">
                <a16:creationId xmlns:a16="http://schemas.microsoft.com/office/drawing/2014/main" id="{3B222E36-4182-4AC7-B508-86068D6C848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88421" y="5969614"/>
            <a:ext cx="416260" cy="707317"/>
          </a:xfrm>
          <a:prstGeom prst="rect">
            <a:avLst/>
          </a:prstGeom>
        </p:spPr>
      </p:pic>
      <p:pic>
        <p:nvPicPr>
          <p:cNvPr id="34" name="Grafik 33">
            <a:extLst>
              <a:ext uri="{FF2B5EF4-FFF2-40B4-BE49-F238E27FC236}">
                <a16:creationId xmlns:a16="http://schemas.microsoft.com/office/drawing/2014/main" id="{A160D6BF-67D1-4677-9460-B33A1FF4698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09952" y="1459044"/>
            <a:ext cx="3157245" cy="5328096"/>
          </a:xfrm>
          <a:prstGeom prst="rect">
            <a:avLst/>
          </a:prstGeom>
        </p:spPr>
      </p:pic>
      <p:pic>
        <p:nvPicPr>
          <p:cNvPr id="17" name="Grafik 16">
            <a:extLst>
              <a:ext uri="{FF2B5EF4-FFF2-40B4-BE49-F238E27FC236}">
                <a16:creationId xmlns:a16="http://schemas.microsoft.com/office/drawing/2014/main" id="{D6BEDA22-68EE-4EB7-B7DA-17DED812F6F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47757" y="5643474"/>
            <a:ext cx="631600" cy="442451"/>
          </a:xfrm>
          <a:prstGeom prst="rect">
            <a:avLst/>
          </a:prstGeom>
        </p:spPr>
      </p:pic>
      <p:pic>
        <p:nvPicPr>
          <p:cNvPr id="19" name="Grafik 18">
            <a:extLst>
              <a:ext uri="{FF2B5EF4-FFF2-40B4-BE49-F238E27FC236}">
                <a16:creationId xmlns:a16="http://schemas.microsoft.com/office/drawing/2014/main" id="{4A19D6CE-3ED4-4B9E-AE08-D0387885782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08255" y="5991017"/>
            <a:ext cx="502297" cy="723631"/>
          </a:xfrm>
          <a:prstGeom prst="rect">
            <a:avLst/>
          </a:prstGeom>
        </p:spPr>
      </p:pic>
      <p:pic>
        <p:nvPicPr>
          <p:cNvPr id="21" name="Grafik 20">
            <a:extLst>
              <a:ext uri="{FF2B5EF4-FFF2-40B4-BE49-F238E27FC236}">
                <a16:creationId xmlns:a16="http://schemas.microsoft.com/office/drawing/2014/main" id="{488DF28E-8123-4B31-87CD-1BC13141157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776064" y="5839911"/>
            <a:ext cx="904815" cy="620180"/>
          </a:xfrm>
          <a:prstGeom prst="rect">
            <a:avLst/>
          </a:prstGeom>
        </p:spPr>
      </p:pic>
      <p:pic>
        <p:nvPicPr>
          <p:cNvPr id="23" name="Grafik 22">
            <a:extLst>
              <a:ext uri="{FF2B5EF4-FFF2-40B4-BE49-F238E27FC236}">
                <a16:creationId xmlns:a16="http://schemas.microsoft.com/office/drawing/2014/main" id="{1F070192-A0FC-4B50-B1AE-433B5F7C0BD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44546" y="5512413"/>
            <a:ext cx="831623" cy="1291687"/>
          </a:xfrm>
          <a:prstGeom prst="rect">
            <a:avLst/>
          </a:prstGeom>
        </p:spPr>
      </p:pic>
      <p:pic>
        <p:nvPicPr>
          <p:cNvPr id="27" name="Grafik 26">
            <a:extLst>
              <a:ext uri="{FF2B5EF4-FFF2-40B4-BE49-F238E27FC236}">
                <a16:creationId xmlns:a16="http://schemas.microsoft.com/office/drawing/2014/main" id="{A86DA901-5332-481D-B9A4-EE1E688F2DE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4604365" flipH="1">
            <a:off x="5292698" y="6021657"/>
            <a:ext cx="254059" cy="487657"/>
          </a:xfrm>
          <a:prstGeom prst="rect">
            <a:avLst/>
          </a:prstGeom>
        </p:spPr>
      </p:pic>
      <p:pic>
        <p:nvPicPr>
          <p:cNvPr id="29" name="Grafik 28">
            <a:extLst>
              <a:ext uri="{FF2B5EF4-FFF2-40B4-BE49-F238E27FC236}">
                <a16:creationId xmlns:a16="http://schemas.microsoft.com/office/drawing/2014/main" id="{1DC6067F-2637-4478-AE49-0B1C986ACEF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7221967" flipH="1">
            <a:off x="5633676" y="6232344"/>
            <a:ext cx="267041" cy="392030"/>
          </a:xfrm>
          <a:prstGeom prst="rect">
            <a:avLst/>
          </a:prstGeom>
        </p:spPr>
      </p:pic>
      <p:pic>
        <p:nvPicPr>
          <p:cNvPr id="31" name="Grafik 30">
            <a:extLst>
              <a:ext uri="{FF2B5EF4-FFF2-40B4-BE49-F238E27FC236}">
                <a16:creationId xmlns:a16="http://schemas.microsoft.com/office/drawing/2014/main" id="{E4471938-AB6D-4AF2-8768-48B5B5D43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61979" y="2763478"/>
            <a:ext cx="1896253" cy="3899647"/>
          </a:xfrm>
          <a:prstGeom prst="rect">
            <a:avLst/>
          </a:prstGeom>
        </p:spPr>
      </p:pic>
    </p:spTree>
    <p:extLst>
      <p:ext uri="{BB962C8B-B14F-4D97-AF65-F5344CB8AC3E}">
        <p14:creationId xmlns:p14="http://schemas.microsoft.com/office/powerpoint/2010/main" val="231039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92D6E7-5C63-4A9F-A934-F53749FCE512}"/>
              </a:ext>
            </a:extLst>
          </p:cNvPr>
          <p:cNvSpPr>
            <a:spLocks noGrp="1"/>
          </p:cNvSpPr>
          <p:nvPr>
            <p:ph type="title"/>
          </p:nvPr>
        </p:nvSpPr>
        <p:spPr>
          <a:xfrm>
            <a:off x="838199" y="51455"/>
            <a:ext cx="10515600" cy="1325563"/>
          </a:xfrm>
        </p:spPr>
        <p:txBody>
          <a:bodyPr>
            <a:normAutofit fontScale="90000"/>
          </a:bodyPr>
          <a:lstStyle/>
          <a:p>
            <a:pPr algn="ctr"/>
            <a:r>
              <a:rPr lang="de-DE" sz="8800" dirty="0">
                <a:latin typeface="Grundschrift" panose="03010100010101010101" pitchFamily="66" charset="0"/>
              </a:rPr>
              <a:t>Wurzelschicht</a:t>
            </a:r>
            <a:endParaRPr lang="de-DE" dirty="0">
              <a:latin typeface="Grundschrift" panose="03010100010101010101" pitchFamily="66" charset="0"/>
            </a:endParaRPr>
          </a:p>
        </p:txBody>
      </p:sp>
      <p:pic>
        <p:nvPicPr>
          <p:cNvPr id="5" name="Inhaltsplatzhalter 4">
            <a:extLst>
              <a:ext uri="{FF2B5EF4-FFF2-40B4-BE49-F238E27FC236}">
                <a16:creationId xmlns:a16="http://schemas.microsoft.com/office/drawing/2014/main" id="{C3333DB7-02AD-4EC7-9CB5-B46C4516CC3C}"/>
              </a:ext>
            </a:extLst>
          </p:cNvPr>
          <p:cNvPicPr>
            <a:picLocks noGrp="1" noChangeAspect="1"/>
          </p:cNvPicPr>
          <p:nvPr>
            <p:ph idx="1"/>
          </p:nvPr>
        </p:nvPicPr>
        <p:blipFill rotWithShape="1">
          <a:blip r:embed="rId2"/>
          <a:srcRect l="26660" t="19542" r="5752" b="43065"/>
          <a:stretch/>
        </p:blipFill>
        <p:spPr>
          <a:xfrm>
            <a:off x="184210" y="3128774"/>
            <a:ext cx="11823579" cy="3677771"/>
          </a:xfrm>
        </p:spPr>
      </p:pic>
      <p:sp>
        <p:nvSpPr>
          <p:cNvPr id="6" name="Textfeld 5">
            <a:extLst>
              <a:ext uri="{FF2B5EF4-FFF2-40B4-BE49-F238E27FC236}">
                <a16:creationId xmlns:a16="http://schemas.microsoft.com/office/drawing/2014/main" id="{81106848-A1CC-4753-BEFA-5A551FAFBFE6}"/>
              </a:ext>
            </a:extLst>
          </p:cNvPr>
          <p:cNvSpPr txBox="1"/>
          <p:nvPr/>
        </p:nvSpPr>
        <p:spPr>
          <a:xfrm>
            <a:off x="5781005" y="2596757"/>
            <a:ext cx="3200401" cy="1612287"/>
          </a:xfrm>
          <a:custGeom>
            <a:avLst/>
            <a:gdLst>
              <a:gd name="connsiteX0" fmla="*/ 0 w 3200401"/>
              <a:gd name="connsiteY0" fmla="*/ 0 h 1612287"/>
              <a:gd name="connsiteX1" fmla="*/ 544068 w 3200401"/>
              <a:gd name="connsiteY1" fmla="*/ 0 h 1612287"/>
              <a:gd name="connsiteX2" fmla="*/ 1184148 w 3200401"/>
              <a:gd name="connsiteY2" fmla="*/ 0 h 1612287"/>
              <a:gd name="connsiteX3" fmla="*/ 1856233 w 3200401"/>
              <a:gd name="connsiteY3" fmla="*/ 0 h 1612287"/>
              <a:gd name="connsiteX4" fmla="*/ 2496313 w 3200401"/>
              <a:gd name="connsiteY4" fmla="*/ 0 h 1612287"/>
              <a:gd name="connsiteX5" fmla="*/ 3200401 w 3200401"/>
              <a:gd name="connsiteY5" fmla="*/ 0 h 1612287"/>
              <a:gd name="connsiteX6" fmla="*/ 3200401 w 3200401"/>
              <a:gd name="connsiteY6" fmla="*/ 553552 h 1612287"/>
              <a:gd name="connsiteX7" fmla="*/ 3200401 w 3200401"/>
              <a:gd name="connsiteY7" fmla="*/ 1090981 h 1612287"/>
              <a:gd name="connsiteX8" fmla="*/ 3200401 w 3200401"/>
              <a:gd name="connsiteY8" fmla="*/ 1612287 h 1612287"/>
              <a:gd name="connsiteX9" fmla="*/ 2560321 w 3200401"/>
              <a:gd name="connsiteY9" fmla="*/ 1612287 h 1612287"/>
              <a:gd name="connsiteX10" fmla="*/ 1952245 w 3200401"/>
              <a:gd name="connsiteY10" fmla="*/ 1612287 h 1612287"/>
              <a:gd name="connsiteX11" fmla="*/ 1248156 w 3200401"/>
              <a:gd name="connsiteY11" fmla="*/ 1612287 h 1612287"/>
              <a:gd name="connsiteX12" fmla="*/ 608076 w 3200401"/>
              <a:gd name="connsiteY12" fmla="*/ 1612287 h 1612287"/>
              <a:gd name="connsiteX13" fmla="*/ 0 w 3200401"/>
              <a:gd name="connsiteY13" fmla="*/ 1612287 h 1612287"/>
              <a:gd name="connsiteX14" fmla="*/ 0 w 3200401"/>
              <a:gd name="connsiteY14" fmla="*/ 1058735 h 1612287"/>
              <a:gd name="connsiteX15" fmla="*/ 0 w 3200401"/>
              <a:gd name="connsiteY15" fmla="*/ 537429 h 1612287"/>
              <a:gd name="connsiteX16" fmla="*/ 0 w 3200401"/>
              <a:gd name="connsiteY16" fmla="*/ 0 h 161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0401" h="1612287" fill="none" extrusionOk="0">
                <a:moveTo>
                  <a:pt x="0" y="0"/>
                </a:moveTo>
                <a:cubicBezTo>
                  <a:pt x="112862" y="2087"/>
                  <a:pt x="313952" y="-13623"/>
                  <a:pt x="544068" y="0"/>
                </a:cubicBezTo>
                <a:cubicBezTo>
                  <a:pt x="774184" y="13623"/>
                  <a:pt x="1020234" y="28675"/>
                  <a:pt x="1184148" y="0"/>
                </a:cubicBezTo>
                <a:cubicBezTo>
                  <a:pt x="1348062" y="-28675"/>
                  <a:pt x="1666542" y="23046"/>
                  <a:pt x="1856233" y="0"/>
                </a:cubicBezTo>
                <a:cubicBezTo>
                  <a:pt x="2045925" y="-23046"/>
                  <a:pt x="2364146" y="18083"/>
                  <a:pt x="2496313" y="0"/>
                </a:cubicBezTo>
                <a:cubicBezTo>
                  <a:pt x="2628480" y="-18083"/>
                  <a:pt x="3007879" y="-27486"/>
                  <a:pt x="3200401" y="0"/>
                </a:cubicBezTo>
                <a:cubicBezTo>
                  <a:pt x="3195338" y="223886"/>
                  <a:pt x="3188503" y="413729"/>
                  <a:pt x="3200401" y="553552"/>
                </a:cubicBezTo>
                <a:cubicBezTo>
                  <a:pt x="3212299" y="693375"/>
                  <a:pt x="3174253" y="843334"/>
                  <a:pt x="3200401" y="1090981"/>
                </a:cubicBezTo>
                <a:cubicBezTo>
                  <a:pt x="3226549" y="1338628"/>
                  <a:pt x="3216830" y="1468904"/>
                  <a:pt x="3200401" y="1612287"/>
                </a:cubicBezTo>
                <a:cubicBezTo>
                  <a:pt x="2998879" y="1629298"/>
                  <a:pt x="2841268" y="1634637"/>
                  <a:pt x="2560321" y="1612287"/>
                </a:cubicBezTo>
                <a:cubicBezTo>
                  <a:pt x="2279374" y="1589937"/>
                  <a:pt x="2239167" y="1585951"/>
                  <a:pt x="1952245" y="1612287"/>
                </a:cubicBezTo>
                <a:cubicBezTo>
                  <a:pt x="1665323" y="1638623"/>
                  <a:pt x="1457302" y="1581826"/>
                  <a:pt x="1248156" y="1612287"/>
                </a:cubicBezTo>
                <a:cubicBezTo>
                  <a:pt x="1039010" y="1642748"/>
                  <a:pt x="900194" y="1607970"/>
                  <a:pt x="608076" y="1612287"/>
                </a:cubicBezTo>
                <a:cubicBezTo>
                  <a:pt x="315958" y="1616604"/>
                  <a:pt x="187729" y="1597437"/>
                  <a:pt x="0" y="1612287"/>
                </a:cubicBezTo>
                <a:cubicBezTo>
                  <a:pt x="-3756" y="1435331"/>
                  <a:pt x="20185" y="1253981"/>
                  <a:pt x="0" y="1058735"/>
                </a:cubicBezTo>
                <a:cubicBezTo>
                  <a:pt x="-20185" y="863489"/>
                  <a:pt x="25278" y="771418"/>
                  <a:pt x="0" y="537429"/>
                </a:cubicBezTo>
                <a:cubicBezTo>
                  <a:pt x="-25278" y="303440"/>
                  <a:pt x="-7167" y="242756"/>
                  <a:pt x="0" y="0"/>
                </a:cubicBezTo>
                <a:close/>
              </a:path>
              <a:path w="3200401" h="1612287" stroke="0" extrusionOk="0">
                <a:moveTo>
                  <a:pt x="0" y="0"/>
                </a:moveTo>
                <a:cubicBezTo>
                  <a:pt x="340785" y="15072"/>
                  <a:pt x="505044" y="25517"/>
                  <a:pt x="704088" y="0"/>
                </a:cubicBezTo>
                <a:cubicBezTo>
                  <a:pt x="903132" y="-25517"/>
                  <a:pt x="1046848" y="-23244"/>
                  <a:pt x="1376172" y="0"/>
                </a:cubicBezTo>
                <a:cubicBezTo>
                  <a:pt x="1705496" y="23244"/>
                  <a:pt x="1807785" y="20791"/>
                  <a:pt x="2016253" y="0"/>
                </a:cubicBezTo>
                <a:cubicBezTo>
                  <a:pt x="2224721" y="-20791"/>
                  <a:pt x="2423315" y="20983"/>
                  <a:pt x="2560321" y="0"/>
                </a:cubicBezTo>
                <a:cubicBezTo>
                  <a:pt x="2697327" y="-20983"/>
                  <a:pt x="2979173" y="-7075"/>
                  <a:pt x="3200401" y="0"/>
                </a:cubicBezTo>
                <a:cubicBezTo>
                  <a:pt x="3191607" y="262673"/>
                  <a:pt x="3186664" y="338838"/>
                  <a:pt x="3200401" y="569675"/>
                </a:cubicBezTo>
                <a:cubicBezTo>
                  <a:pt x="3214138" y="800512"/>
                  <a:pt x="3201211" y="982371"/>
                  <a:pt x="3200401" y="1090981"/>
                </a:cubicBezTo>
                <a:cubicBezTo>
                  <a:pt x="3199591" y="1199591"/>
                  <a:pt x="3213791" y="1447003"/>
                  <a:pt x="3200401" y="1612287"/>
                </a:cubicBezTo>
                <a:cubicBezTo>
                  <a:pt x="3058044" y="1607196"/>
                  <a:pt x="2856411" y="1620395"/>
                  <a:pt x="2624329" y="1612287"/>
                </a:cubicBezTo>
                <a:cubicBezTo>
                  <a:pt x="2392247" y="1604179"/>
                  <a:pt x="2302173" y="1629186"/>
                  <a:pt x="2048257" y="1612287"/>
                </a:cubicBezTo>
                <a:cubicBezTo>
                  <a:pt x="1794341" y="1595388"/>
                  <a:pt x="1755304" y="1638609"/>
                  <a:pt x="1472184" y="1612287"/>
                </a:cubicBezTo>
                <a:cubicBezTo>
                  <a:pt x="1189064" y="1585965"/>
                  <a:pt x="1119635" y="1599000"/>
                  <a:pt x="928116" y="1612287"/>
                </a:cubicBezTo>
                <a:cubicBezTo>
                  <a:pt x="736597" y="1625574"/>
                  <a:pt x="282467" y="1628562"/>
                  <a:pt x="0" y="1612287"/>
                </a:cubicBezTo>
                <a:cubicBezTo>
                  <a:pt x="26542" y="1351286"/>
                  <a:pt x="-9706" y="1234831"/>
                  <a:pt x="0" y="1042612"/>
                </a:cubicBezTo>
                <a:cubicBezTo>
                  <a:pt x="9706" y="850394"/>
                  <a:pt x="14109" y="726197"/>
                  <a:pt x="0" y="472938"/>
                </a:cubicBezTo>
                <a:cubicBezTo>
                  <a:pt x="-14109" y="219679"/>
                  <a:pt x="4331" y="138673"/>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Insekten, wie zum Beispiel der Regenwurm oder der Tausendfüßler</a:t>
            </a:r>
          </a:p>
        </p:txBody>
      </p:sp>
      <p:sp>
        <p:nvSpPr>
          <p:cNvPr id="7" name="Textfeld 6">
            <a:extLst>
              <a:ext uri="{FF2B5EF4-FFF2-40B4-BE49-F238E27FC236}">
                <a16:creationId xmlns:a16="http://schemas.microsoft.com/office/drawing/2014/main" id="{088CBD22-145A-4288-979F-FED8E40088B8}"/>
              </a:ext>
            </a:extLst>
          </p:cNvPr>
          <p:cNvSpPr txBox="1"/>
          <p:nvPr/>
        </p:nvSpPr>
        <p:spPr>
          <a:xfrm>
            <a:off x="588469" y="5177797"/>
            <a:ext cx="2093260" cy="1200329"/>
          </a:xfrm>
          <a:custGeom>
            <a:avLst/>
            <a:gdLst>
              <a:gd name="connsiteX0" fmla="*/ 0 w 2093260"/>
              <a:gd name="connsiteY0" fmla="*/ 0 h 1200329"/>
              <a:gd name="connsiteX1" fmla="*/ 676821 w 2093260"/>
              <a:gd name="connsiteY1" fmla="*/ 0 h 1200329"/>
              <a:gd name="connsiteX2" fmla="*/ 1374574 w 2093260"/>
              <a:gd name="connsiteY2" fmla="*/ 0 h 1200329"/>
              <a:gd name="connsiteX3" fmla="*/ 2093260 w 2093260"/>
              <a:gd name="connsiteY3" fmla="*/ 0 h 1200329"/>
              <a:gd name="connsiteX4" fmla="*/ 2093260 w 2093260"/>
              <a:gd name="connsiteY4" fmla="*/ 564155 h 1200329"/>
              <a:gd name="connsiteX5" fmla="*/ 2093260 w 2093260"/>
              <a:gd name="connsiteY5" fmla="*/ 1200329 h 1200329"/>
              <a:gd name="connsiteX6" fmla="*/ 1437372 w 2093260"/>
              <a:gd name="connsiteY6" fmla="*/ 1200329 h 1200329"/>
              <a:gd name="connsiteX7" fmla="*/ 760551 w 2093260"/>
              <a:gd name="connsiteY7" fmla="*/ 1200329 h 1200329"/>
              <a:gd name="connsiteX8" fmla="*/ 0 w 2093260"/>
              <a:gd name="connsiteY8" fmla="*/ 1200329 h 1200329"/>
              <a:gd name="connsiteX9" fmla="*/ 0 w 2093260"/>
              <a:gd name="connsiteY9" fmla="*/ 612168 h 1200329"/>
              <a:gd name="connsiteX10" fmla="*/ 0 w 2093260"/>
              <a:gd name="connsiteY10"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93260" h="1200329" fill="none" extrusionOk="0">
                <a:moveTo>
                  <a:pt x="0" y="0"/>
                </a:moveTo>
                <a:cubicBezTo>
                  <a:pt x="225424" y="23129"/>
                  <a:pt x="472615" y="-23144"/>
                  <a:pt x="676821" y="0"/>
                </a:cubicBezTo>
                <a:cubicBezTo>
                  <a:pt x="881027" y="23144"/>
                  <a:pt x="1173792" y="-2989"/>
                  <a:pt x="1374574" y="0"/>
                </a:cubicBezTo>
                <a:cubicBezTo>
                  <a:pt x="1575356" y="2989"/>
                  <a:pt x="1914752" y="22465"/>
                  <a:pt x="2093260" y="0"/>
                </a:cubicBezTo>
                <a:cubicBezTo>
                  <a:pt x="2066821" y="190020"/>
                  <a:pt x="2114688" y="381878"/>
                  <a:pt x="2093260" y="564155"/>
                </a:cubicBezTo>
                <a:cubicBezTo>
                  <a:pt x="2071832" y="746432"/>
                  <a:pt x="2114535" y="938184"/>
                  <a:pt x="2093260" y="1200329"/>
                </a:cubicBezTo>
                <a:cubicBezTo>
                  <a:pt x="1910974" y="1195544"/>
                  <a:pt x="1585130" y="1206270"/>
                  <a:pt x="1437372" y="1200329"/>
                </a:cubicBezTo>
                <a:cubicBezTo>
                  <a:pt x="1289614" y="1194388"/>
                  <a:pt x="1030657" y="1197546"/>
                  <a:pt x="760551" y="1200329"/>
                </a:cubicBezTo>
                <a:cubicBezTo>
                  <a:pt x="490445" y="1203112"/>
                  <a:pt x="291940" y="1221933"/>
                  <a:pt x="0" y="1200329"/>
                </a:cubicBezTo>
                <a:cubicBezTo>
                  <a:pt x="-14462" y="931020"/>
                  <a:pt x="-259" y="849871"/>
                  <a:pt x="0" y="612168"/>
                </a:cubicBezTo>
                <a:cubicBezTo>
                  <a:pt x="259" y="374465"/>
                  <a:pt x="14651" y="146515"/>
                  <a:pt x="0" y="0"/>
                </a:cubicBezTo>
                <a:close/>
              </a:path>
              <a:path w="2093260" h="1200329" stroke="0" extrusionOk="0">
                <a:moveTo>
                  <a:pt x="0" y="0"/>
                </a:moveTo>
                <a:cubicBezTo>
                  <a:pt x="296252" y="4296"/>
                  <a:pt x="462996" y="-33057"/>
                  <a:pt x="739619" y="0"/>
                </a:cubicBezTo>
                <a:cubicBezTo>
                  <a:pt x="1016242" y="33057"/>
                  <a:pt x="1313667" y="-17813"/>
                  <a:pt x="1458304" y="0"/>
                </a:cubicBezTo>
                <a:cubicBezTo>
                  <a:pt x="1602942" y="17813"/>
                  <a:pt x="1887733" y="-28622"/>
                  <a:pt x="2093260" y="0"/>
                </a:cubicBezTo>
                <a:cubicBezTo>
                  <a:pt x="2087608" y="238409"/>
                  <a:pt x="2073011" y="285525"/>
                  <a:pt x="2093260" y="564155"/>
                </a:cubicBezTo>
                <a:cubicBezTo>
                  <a:pt x="2113509" y="842786"/>
                  <a:pt x="2120521" y="907937"/>
                  <a:pt x="2093260" y="1200329"/>
                </a:cubicBezTo>
                <a:cubicBezTo>
                  <a:pt x="1908304" y="1212282"/>
                  <a:pt x="1752708" y="1204574"/>
                  <a:pt x="1416439" y="1200329"/>
                </a:cubicBezTo>
                <a:cubicBezTo>
                  <a:pt x="1080170" y="1196084"/>
                  <a:pt x="936052" y="1224896"/>
                  <a:pt x="781484" y="1200329"/>
                </a:cubicBezTo>
                <a:cubicBezTo>
                  <a:pt x="626916" y="1175762"/>
                  <a:pt x="322433" y="1171216"/>
                  <a:pt x="0" y="1200329"/>
                </a:cubicBezTo>
                <a:cubicBezTo>
                  <a:pt x="-1371" y="1001521"/>
                  <a:pt x="-8602" y="879546"/>
                  <a:pt x="0" y="612168"/>
                </a:cubicBezTo>
                <a:cubicBezTo>
                  <a:pt x="8602" y="344790"/>
                  <a:pt x="19196" y="128785"/>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Mäuse, Füchse, Dachse und Kaninchen</a:t>
            </a:r>
          </a:p>
        </p:txBody>
      </p:sp>
      <p:sp>
        <p:nvSpPr>
          <p:cNvPr id="8" name="Textfeld 7">
            <a:extLst>
              <a:ext uri="{FF2B5EF4-FFF2-40B4-BE49-F238E27FC236}">
                <a16:creationId xmlns:a16="http://schemas.microsoft.com/office/drawing/2014/main" id="{98EBC6F2-D917-4D53-B1BD-B07D06B5B824}"/>
              </a:ext>
            </a:extLst>
          </p:cNvPr>
          <p:cNvSpPr txBox="1"/>
          <p:nvPr/>
        </p:nvSpPr>
        <p:spPr>
          <a:xfrm>
            <a:off x="4629257" y="1337870"/>
            <a:ext cx="2933484" cy="471224"/>
          </a:xfrm>
          <a:custGeom>
            <a:avLst/>
            <a:gdLst>
              <a:gd name="connsiteX0" fmla="*/ 0 w 2933484"/>
              <a:gd name="connsiteY0" fmla="*/ 0 h 471224"/>
              <a:gd name="connsiteX1" fmla="*/ 528027 w 2933484"/>
              <a:gd name="connsiteY1" fmla="*/ 0 h 471224"/>
              <a:gd name="connsiteX2" fmla="*/ 1026719 w 2933484"/>
              <a:gd name="connsiteY2" fmla="*/ 0 h 471224"/>
              <a:gd name="connsiteX3" fmla="*/ 1584081 w 2933484"/>
              <a:gd name="connsiteY3" fmla="*/ 0 h 471224"/>
              <a:gd name="connsiteX4" fmla="*/ 2200113 w 2933484"/>
              <a:gd name="connsiteY4" fmla="*/ 0 h 471224"/>
              <a:gd name="connsiteX5" fmla="*/ 2933484 w 2933484"/>
              <a:gd name="connsiteY5" fmla="*/ 0 h 471224"/>
              <a:gd name="connsiteX6" fmla="*/ 2933484 w 2933484"/>
              <a:gd name="connsiteY6" fmla="*/ 471224 h 471224"/>
              <a:gd name="connsiteX7" fmla="*/ 2405457 w 2933484"/>
              <a:gd name="connsiteY7" fmla="*/ 471224 h 471224"/>
              <a:gd name="connsiteX8" fmla="*/ 1877430 w 2933484"/>
              <a:gd name="connsiteY8" fmla="*/ 471224 h 471224"/>
              <a:gd name="connsiteX9" fmla="*/ 1290733 w 2933484"/>
              <a:gd name="connsiteY9" fmla="*/ 471224 h 471224"/>
              <a:gd name="connsiteX10" fmla="*/ 704036 w 2933484"/>
              <a:gd name="connsiteY10" fmla="*/ 471224 h 471224"/>
              <a:gd name="connsiteX11" fmla="*/ 0 w 2933484"/>
              <a:gd name="connsiteY11" fmla="*/ 471224 h 471224"/>
              <a:gd name="connsiteX12" fmla="*/ 0 w 2933484"/>
              <a:gd name="connsiteY12" fmla="*/ 0 h 471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33484" h="471224" fill="none" extrusionOk="0">
                <a:moveTo>
                  <a:pt x="0" y="0"/>
                </a:moveTo>
                <a:cubicBezTo>
                  <a:pt x="246844" y="-18732"/>
                  <a:pt x="420366" y="722"/>
                  <a:pt x="528027" y="0"/>
                </a:cubicBezTo>
                <a:cubicBezTo>
                  <a:pt x="635688" y="-722"/>
                  <a:pt x="805887" y="-7308"/>
                  <a:pt x="1026719" y="0"/>
                </a:cubicBezTo>
                <a:cubicBezTo>
                  <a:pt x="1247551" y="7308"/>
                  <a:pt x="1424132" y="11973"/>
                  <a:pt x="1584081" y="0"/>
                </a:cubicBezTo>
                <a:cubicBezTo>
                  <a:pt x="1744030" y="-11973"/>
                  <a:pt x="1927043" y="-1704"/>
                  <a:pt x="2200113" y="0"/>
                </a:cubicBezTo>
                <a:cubicBezTo>
                  <a:pt x="2473183" y="1704"/>
                  <a:pt x="2745906" y="15967"/>
                  <a:pt x="2933484" y="0"/>
                </a:cubicBezTo>
                <a:cubicBezTo>
                  <a:pt x="2922153" y="215852"/>
                  <a:pt x="2944098" y="265588"/>
                  <a:pt x="2933484" y="471224"/>
                </a:cubicBezTo>
                <a:cubicBezTo>
                  <a:pt x="2746809" y="448737"/>
                  <a:pt x="2663653" y="490225"/>
                  <a:pt x="2405457" y="471224"/>
                </a:cubicBezTo>
                <a:cubicBezTo>
                  <a:pt x="2147261" y="452223"/>
                  <a:pt x="2117249" y="496609"/>
                  <a:pt x="1877430" y="471224"/>
                </a:cubicBezTo>
                <a:cubicBezTo>
                  <a:pt x="1637611" y="445839"/>
                  <a:pt x="1409686" y="500138"/>
                  <a:pt x="1290733" y="471224"/>
                </a:cubicBezTo>
                <a:cubicBezTo>
                  <a:pt x="1171780" y="442310"/>
                  <a:pt x="951168" y="475050"/>
                  <a:pt x="704036" y="471224"/>
                </a:cubicBezTo>
                <a:cubicBezTo>
                  <a:pt x="456904" y="467398"/>
                  <a:pt x="235655" y="501372"/>
                  <a:pt x="0" y="471224"/>
                </a:cubicBezTo>
                <a:cubicBezTo>
                  <a:pt x="18975" y="360953"/>
                  <a:pt x="6351" y="154415"/>
                  <a:pt x="0" y="0"/>
                </a:cubicBezTo>
                <a:close/>
              </a:path>
              <a:path w="2933484" h="471224" stroke="0" extrusionOk="0">
                <a:moveTo>
                  <a:pt x="0" y="0"/>
                </a:moveTo>
                <a:cubicBezTo>
                  <a:pt x="147421" y="-23237"/>
                  <a:pt x="465948" y="-2155"/>
                  <a:pt x="645366" y="0"/>
                </a:cubicBezTo>
                <a:cubicBezTo>
                  <a:pt x="824784" y="2155"/>
                  <a:pt x="994286" y="-17719"/>
                  <a:pt x="1261398" y="0"/>
                </a:cubicBezTo>
                <a:cubicBezTo>
                  <a:pt x="1528510" y="17719"/>
                  <a:pt x="1682801" y="19867"/>
                  <a:pt x="1848095" y="0"/>
                </a:cubicBezTo>
                <a:cubicBezTo>
                  <a:pt x="2013389" y="-19867"/>
                  <a:pt x="2120008" y="9472"/>
                  <a:pt x="2346787" y="0"/>
                </a:cubicBezTo>
                <a:cubicBezTo>
                  <a:pt x="2573566" y="-9472"/>
                  <a:pt x="2745096" y="-14808"/>
                  <a:pt x="2933484" y="0"/>
                </a:cubicBezTo>
                <a:cubicBezTo>
                  <a:pt x="2941894" y="234683"/>
                  <a:pt x="2944742" y="309660"/>
                  <a:pt x="2933484" y="471224"/>
                </a:cubicBezTo>
                <a:cubicBezTo>
                  <a:pt x="2816600" y="463235"/>
                  <a:pt x="2595591" y="496669"/>
                  <a:pt x="2376122" y="471224"/>
                </a:cubicBezTo>
                <a:cubicBezTo>
                  <a:pt x="2156653" y="445779"/>
                  <a:pt x="2078693" y="473110"/>
                  <a:pt x="1877430" y="471224"/>
                </a:cubicBezTo>
                <a:cubicBezTo>
                  <a:pt x="1676167" y="469338"/>
                  <a:pt x="1460150" y="449329"/>
                  <a:pt x="1320068" y="471224"/>
                </a:cubicBezTo>
                <a:cubicBezTo>
                  <a:pt x="1179986" y="493119"/>
                  <a:pt x="901747" y="447999"/>
                  <a:pt x="792041" y="471224"/>
                </a:cubicBezTo>
                <a:cubicBezTo>
                  <a:pt x="682335" y="494449"/>
                  <a:pt x="176026" y="466750"/>
                  <a:pt x="0" y="471224"/>
                </a:cubicBezTo>
                <a:cubicBezTo>
                  <a:pt x="-18499" y="277326"/>
                  <a:pt x="11561" y="12564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„Keller“ des Waldes</a:t>
            </a:r>
          </a:p>
        </p:txBody>
      </p:sp>
      <p:sp>
        <p:nvSpPr>
          <p:cNvPr id="9" name="Textfeld 8">
            <a:extLst>
              <a:ext uri="{FF2B5EF4-FFF2-40B4-BE49-F238E27FC236}">
                <a16:creationId xmlns:a16="http://schemas.microsoft.com/office/drawing/2014/main" id="{38903132-B0F5-4B8F-9ED4-57E9BDDB879E}"/>
              </a:ext>
            </a:extLst>
          </p:cNvPr>
          <p:cNvSpPr txBox="1"/>
          <p:nvPr/>
        </p:nvSpPr>
        <p:spPr>
          <a:xfrm>
            <a:off x="7272508" y="5289315"/>
            <a:ext cx="2505853" cy="1200329"/>
          </a:xfrm>
          <a:custGeom>
            <a:avLst/>
            <a:gdLst>
              <a:gd name="connsiteX0" fmla="*/ 0 w 2505853"/>
              <a:gd name="connsiteY0" fmla="*/ 0 h 1200329"/>
              <a:gd name="connsiteX1" fmla="*/ 576346 w 2505853"/>
              <a:gd name="connsiteY1" fmla="*/ 0 h 1200329"/>
              <a:gd name="connsiteX2" fmla="*/ 1127634 w 2505853"/>
              <a:gd name="connsiteY2" fmla="*/ 0 h 1200329"/>
              <a:gd name="connsiteX3" fmla="*/ 1729039 w 2505853"/>
              <a:gd name="connsiteY3" fmla="*/ 0 h 1200329"/>
              <a:gd name="connsiteX4" fmla="*/ 2505853 w 2505853"/>
              <a:gd name="connsiteY4" fmla="*/ 0 h 1200329"/>
              <a:gd name="connsiteX5" fmla="*/ 2505853 w 2505853"/>
              <a:gd name="connsiteY5" fmla="*/ 600165 h 1200329"/>
              <a:gd name="connsiteX6" fmla="*/ 2505853 w 2505853"/>
              <a:gd name="connsiteY6" fmla="*/ 1200329 h 1200329"/>
              <a:gd name="connsiteX7" fmla="*/ 1929507 w 2505853"/>
              <a:gd name="connsiteY7" fmla="*/ 1200329 h 1200329"/>
              <a:gd name="connsiteX8" fmla="*/ 1353161 w 2505853"/>
              <a:gd name="connsiteY8" fmla="*/ 1200329 h 1200329"/>
              <a:gd name="connsiteX9" fmla="*/ 726697 w 2505853"/>
              <a:gd name="connsiteY9" fmla="*/ 1200329 h 1200329"/>
              <a:gd name="connsiteX10" fmla="*/ 0 w 2505853"/>
              <a:gd name="connsiteY10" fmla="*/ 1200329 h 1200329"/>
              <a:gd name="connsiteX11" fmla="*/ 0 w 2505853"/>
              <a:gd name="connsiteY11" fmla="*/ 624171 h 1200329"/>
              <a:gd name="connsiteX12" fmla="*/ 0 w 2505853"/>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05853" h="1200329" fill="none" extrusionOk="0">
                <a:moveTo>
                  <a:pt x="0" y="0"/>
                </a:moveTo>
                <a:cubicBezTo>
                  <a:pt x="246072" y="-1363"/>
                  <a:pt x="341908" y="16490"/>
                  <a:pt x="576346" y="0"/>
                </a:cubicBezTo>
                <a:cubicBezTo>
                  <a:pt x="810784" y="-16490"/>
                  <a:pt x="919584" y="9475"/>
                  <a:pt x="1127634" y="0"/>
                </a:cubicBezTo>
                <a:cubicBezTo>
                  <a:pt x="1335684" y="-9475"/>
                  <a:pt x="1584052" y="17169"/>
                  <a:pt x="1729039" y="0"/>
                </a:cubicBezTo>
                <a:cubicBezTo>
                  <a:pt x="1874026" y="-17169"/>
                  <a:pt x="2216480" y="16502"/>
                  <a:pt x="2505853" y="0"/>
                </a:cubicBezTo>
                <a:cubicBezTo>
                  <a:pt x="2506898" y="284135"/>
                  <a:pt x="2519824" y="362544"/>
                  <a:pt x="2505853" y="600165"/>
                </a:cubicBezTo>
                <a:cubicBezTo>
                  <a:pt x="2491882" y="837787"/>
                  <a:pt x="2508912" y="1024669"/>
                  <a:pt x="2505853" y="1200329"/>
                </a:cubicBezTo>
                <a:cubicBezTo>
                  <a:pt x="2248722" y="1208000"/>
                  <a:pt x="2051975" y="1195627"/>
                  <a:pt x="1929507" y="1200329"/>
                </a:cubicBezTo>
                <a:cubicBezTo>
                  <a:pt x="1807039" y="1205031"/>
                  <a:pt x="1589491" y="1189269"/>
                  <a:pt x="1353161" y="1200329"/>
                </a:cubicBezTo>
                <a:cubicBezTo>
                  <a:pt x="1116831" y="1211389"/>
                  <a:pt x="874189" y="1187415"/>
                  <a:pt x="726697" y="1200329"/>
                </a:cubicBezTo>
                <a:cubicBezTo>
                  <a:pt x="579205" y="1213243"/>
                  <a:pt x="250781" y="1218452"/>
                  <a:pt x="0" y="1200329"/>
                </a:cubicBezTo>
                <a:cubicBezTo>
                  <a:pt x="9715" y="1058619"/>
                  <a:pt x="796" y="847361"/>
                  <a:pt x="0" y="624171"/>
                </a:cubicBezTo>
                <a:cubicBezTo>
                  <a:pt x="-796" y="400981"/>
                  <a:pt x="30208" y="248019"/>
                  <a:pt x="0" y="0"/>
                </a:cubicBezTo>
                <a:close/>
              </a:path>
              <a:path w="2505853" h="1200329" stroke="0" extrusionOk="0">
                <a:moveTo>
                  <a:pt x="0" y="0"/>
                </a:moveTo>
                <a:cubicBezTo>
                  <a:pt x="159881" y="32391"/>
                  <a:pt x="442769" y="-6147"/>
                  <a:pt x="676580" y="0"/>
                </a:cubicBezTo>
                <a:cubicBezTo>
                  <a:pt x="910391" y="6147"/>
                  <a:pt x="1023896" y="10622"/>
                  <a:pt x="1328102" y="0"/>
                </a:cubicBezTo>
                <a:cubicBezTo>
                  <a:pt x="1632308" y="-10622"/>
                  <a:pt x="1707279" y="15847"/>
                  <a:pt x="1954565" y="0"/>
                </a:cubicBezTo>
                <a:cubicBezTo>
                  <a:pt x="2201851" y="-15847"/>
                  <a:pt x="2285627" y="25845"/>
                  <a:pt x="2505853" y="0"/>
                </a:cubicBezTo>
                <a:cubicBezTo>
                  <a:pt x="2518287" y="129975"/>
                  <a:pt x="2499263" y="428548"/>
                  <a:pt x="2505853" y="576158"/>
                </a:cubicBezTo>
                <a:cubicBezTo>
                  <a:pt x="2512443" y="723768"/>
                  <a:pt x="2496741" y="996405"/>
                  <a:pt x="2505853" y="1200329"/>
                </a:cubicBezTo>
                <a:cubicBezTo>
                  <a:pt x="2273953" y="1213642"/>
                  <a:pt x="2080041" y="1184653"/>
                  <a:pt x="1904448" y="1200329"/>
                </a:cubicBezTo>
                <a:cubicBezTo>
                  <a:pt x="1728855" y="1216005"/>
                  <a:pt x="1628661" y="1214969"/>
                  <a:pt x="1353161" y="1200329"/>
                </a:cubicBezTo>
                <a:cubicBezTo>
                  <a:pt x="1077661" y="1185689"/>
                  <a:pt x="881938" y="1194350"/>
                  <a:pt x="751756" y="1200329"/>
                </a:cubicBezTo>
                <a:cubicBezTo>
                  <a:pt x="621575" y="1206308"/>
                  <a:pt x="306344" y="1204911"/>
                  <a:pt x="0" y="1200329"/>
                </a:cubicBezTo>
                <a:cubicBezTo>
                  <a:pt x="-20393" y="1065831"/>
                  <a:pt x="13293" y="841251"/>
                  <a:pt x="0" y="624171"/>
                </a:cubicBezTo>
                <a:cubicBezTo>
                  <a:pt x="-13293" y="407091"/>
                  <a:pt x="19925" y="129384"/>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Die Wurzeln reichen bis zu 5 Meter in die Tiefe</a:t>
            </a:r>
          </a:p>
        </p:txBody>
      </p:sp>
      <p:sp>
        <p:nvSpPr>
          <p:cNvPr id="10" name="Textfeld 9">
            <a:extLst>
              <a:ext uri="{FF2B5EF4-FFF2-40B4-BE49-F238E27FC236}">
                <a16:creationId xmlns:a16="http://schemas.microsoft.com/office/drawing/2014/main" id="{EFB95937-8CDB-4B0C-B492-046B33469CBF}"/>
              </a:ext>
            </a:extLst>
          </p:cNvPr>
          <p:cNvSpPr txBox="1"/>
          <p:nvPr/>
        </p:nvSpPr>
        <p:spPr>
          <a:xfrm>
            <a:off x="661362" y="1996592"/>
            <a:ext cx="2093260" cy="1200329"/>
          </a:xfrm>
          <a:custGeom>
            <a:avLst/>
            <a:gdLst>
              <a:gd name="connsiteX0" fmla="*/ 0 w 2093260"/>
              <a:gd name="connsiteY0" fmla="*/ 0 h 1200329"/>
              <a:gd name="connsiteX1" fmla="*/ 676821 w 2093260"/>
              <a:gd name="connsiteY1" fmla="*/ 0 h 1200329"/>
              <a:gd name="connsiteX2" fmla="*/ 1374574 w 2093260"/>
              <a:gd name="connsiteY2" fmla="*/ 0 h 1200329"/>
              <a:gd name="connsiteX3" fmla="*/ 2093260 w 2093260"/>
              <a:gd name="connsiteY3" fmla="*/ 0 h 1200329"/>
              <a:gd name="connsiteX4" fmla="*/ 2093260 w 2093260"/>
              <a:gd name="connsiteY4" fmla="*/ 564155 h 1200329"/>
              <a:gd name="connsiteX5" fmla="*/ 2093260 w 2093260"/>
              <a:gd name="connsiteY5" fmla="*/ 1200329 h 1200329"/>
              <a:gd name="connsiteX6" fmla="*/ 1437372 w 2093260"/>
              <a:gd name="connsiteY6" fmla="*/ 1200329 h 1200329"/>
              <a:gd name="connsiteX7" fmla="*/ 760551 w 2093260"/>
              <a:gd name="connsiteY7" fmla="*/ 1200329 h 1200329"/>
              <a:gd name="connsiteX8" fmla="*/ 0 w 2093260"/>
              <a:gd name="connsiteY8" fmla="*/ 1200329 h 1200329"/>
              <a:gd name="connsiteX9" fmla="*/ 0 w 2093260"/>
              <a:gd name="connsiteY9" fmla="*/ 612168 h 1200329"/>
              <a:gd name="connsiteX10" fmla="*/ 0 w 2093260"/>
              <a:gd name="connsiteY10"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93260" h="1200329" fill="none" extrusionOk="0">
                <a:moveTo>
                  <a:pt x="0" y="0"/>
                </a:moveTo>
                <a:cubicBezTo>
                  <a:pt x="225424" y="23129"/>
                  <a:pt x="472615" y="-23144"/>
                  <a:pt x="676821" y="0"/>
                </a:cubicBezTo>
                <a:cubicBezTo>
                  <a:pt x="881027" y="23144"/>
                  <a:pt x="1173792" y="-2989"/>
                  <a:pt x="1374574" y="0"/>
                </a:cubicBezTo>
                <a:cubicBezTo>
                  <a:pt x="1575356" y="2989"/>
                  <a:pt x="1914752" y="22465"/>
                  <a:pt x="2093260" y="0"/>
                </a:cubicBezTo>
                <a:cubicBezTo>
                  <a:pt x="2066821" y="190020"/>
                  <a:pt x="2114688" y="381878"/>
                  <a:pt x="2093260" y="564155"/>
                </a:cubicBezTo>
                <a:cubicBezTo>
                  <a:pt x="2071832" y="746432"/>
                  <a:pt x="2114535" y="938184"/>
                  <a:pt x="2093260" y="1200329"/>
                </a:cubicBezTo>
                <a:cubicBezTo>
                  <a:pt x="1910974" y="1195544"/>
                  <a:pt x="1585130" y="1206270"/>
                  <a:pt x="1437372" y="1200329"/>
                </a:cubicBezTo>
                <a:cubicBezTo>
                  <a:pt x="1289614" y="1194388"/>
                  <a:pt x="1030657" y="1197546"/>
                  <a:pt x="760551" y="1200329"/>
                </a:cubicBezTo>
                <a:cubicBezTo>
                  <a:pt x="490445" y="1203112"/>
                  <a:pt x="291940" y="1221933"/>
                  <a:pt x="0" y="1200329"/>
                </a:cubicBezTo>
                <a:cubicBezTo>
                  <a:pt x="-14462" y="931020"/>
                  <a:pt x="-259" y="849871"/>
                  <a:pt x="0" y="612168"/>
                </a:cubicBezTo>
                <a:cubicBezTo>
                  <a:pt x="259" y="374465"/>
                  <a:pt x="14651" y="146515"/>
                  <a:pt x="0" y="0"/>
                </a:cubicBezTo>
                <a:close/>
              </a:path>
              <a:path w="2093260" h="1200329" stroke="0" extrusionOk="0">
                <a:moveTo>
                  <a:pt x="0" y="0"/>
                </a:moveTo>
                <a:cubicBezTo>
                  <a:pt x="296252" y="4296"/>
                  <a:pt x="462996" y="-33057"/>
                  <a:pt x="739619" y="0"/>
                </a:cubicBezTo>
                <a:cubicBezTo>
                  <a:pt x="1016242" y="33057"/>
                  <a:pt x="1313667" y="-17813"/>
                  <a:pt x="1458304" y="0"/>
                </a:cubicBezTo>
                <a:cubicBezTo>
                  <a:pt x="1602942" y="17813"/>
                  <a:pt x="1887733" y="-28622"/>
                  <a:pt x="2093260" y="0"/>
                </a:cubicBezTo>
                <a:cubicBezTo>
                  <a:pt x="2087608" y="238409"/>
                  <a:pt x="2073011" y="285525"/>
                  <a:pt x="2093260" y="564155"/>
                </a:cubicBezTo>
                <a:cubicBezTo>
                  <a:pt x="2113509" y="842786"/>
                  <a:pt x="2120521" y="907937"/>
                  <a:pt x="2093260" y="1200329"/>
                </a:cubicBezTo>
                <a:cubicBezTo>
                  <a:pt x="1908304" y="1212282"/>
                  <a:pt x="1752708" y="1204574"/>
                  <a:pt x="1416439" y="1200329"/>
                </a:cubicBezTo>
                <a:cubicBezTo>
                  <a:pt x="1080170" y="1196084"/>
                  <a:pt x="936052" y="1224896"/>
                  <a:pt x="781484" y="1200329"/>
                </a:cubicBezTo>
                <a:cubicBezTo>
                  <a:pt x="626916" y="1175762"/>
                  <a:pt x="322433" y="1171216"/>
                  <a:pt x="0" y="1200329"/>
                </a:cubicBezTo>
                <a:cubicBezTo>
                  <a:pt x="-1371" y="1001521"/>
                  <a:pt x="-8602" y="879546"/>
                  <a:pt x="0" y="612168"/>
                </a:cubicBezTo>
                <a:cubicBezTo>
                  <a:pt x="8602" y="344790"/>
                  <a:pt x="19196" y="128785"/>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Im Winter auch Frösche und Kröten</a:t>
            </a:r>
          </a:p>
        </p:txBody>
      </p:sp>
    </p:spTree>
    <p:extLst>
      <p:ext uri="{BB962C8B-B14F-4D97-AF65-F5344CB8AC3E}">
        <p14:creationId xmlns:p14="http://schemas.microsoft.com/office/powerpoint/2010/main" val="260175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C0E1BA-F973-48B9-9D5F-7DF83534B4C9}"/>
              </a:ext>
            </a:extLst>
          </p:cNvPr>
          <p:cNvSpPr>
            <a:spLocks noGrp="1"/>
          </p:cNvSpPr>
          <p:nvPr>
            <p:ph type="title"/>
          </p:nvPr>
        </p:nvSpPr>
        <p:spPr>
          <a:xfrm>
            <a:off x="838200" y="217208"/>
            <a:ext cx="10515600" cy="1325563"/>
          </a:xfrm>
        </p:spPr>
        <p:txBody>
          <a:bodyPr>
            <a:normAutofit fontScale="90000"/>
          </a:bodyPr>
          <a:lstStyle/>
          <a:p>
            <a:pPr algn="ctr"/>
            <a:r>
              <a:rPr lang="de-DE" sz="8800" dirty="0">
                <a:latin typeface="Grundschrift" panose="03010100010101010101" pitchFamily="66" charset="0"/>
              </a:rPr>
              <a:t>Moosschicht</a:t>
            </a:r>
            <a:endParaRPr lang="de-DE" dirty="0">
              <a:latin typeface="Grundschrift" panose="03010100010101010101" pitchFamily="66" charset="0"/>
            </a:endParaRPr>
          </a:p>
        </p:txBody>
      </p:sp>
      <p:pic>
        <p:nvPicPr>
          <p:cNvPr id="5" name="Inhaltsplatzhalter 4">
            <a:extLst>
              <a:ext uri="{FF2B5EF4-FFF2-40B4-BE49-F238E27FC236}">
                <a16:creationId xmlns:a16="http://schemas.microsoft.com/office/drawing/2014/main" id="{E7C82D60-5343-41A0-83AC-AEECEE528D1C}"/>
              </a:ext>
            </a:extLst>
          </p:cNvPr>
          <p:cNvPicPr>
            <a:picLocks noGrp="1" noChangeAspect="1"/>
          </p:cNvPicPr>
          <p:nvPr>
            <p:ph idx="1"/>
          </p:nvPr>
        </p:nvPicPr>
        <p:blipFill rotWithShape="1">
          <a:blip r:embed="rId2"/>
          <a:srcRect l="26660" t="24795" r="5231" b="54190"/>
          <a:stretch/>
        </p:blipFill>
        <p:spPr>
          <a:xfrm>
            <a:off x="165847" y="3536577"/>
            <a:ext cx="11860306" cy="2057400"/>
          </a:xfrm>
        </p:spPr>
      </p:pic>
      <p:sp>
        <p:nvSpPr>
          <p:cNvPr id="6" name="Textfeld 5">
            <a:extLst>
              <a:ext uri="{FF2B5EF4-FFF2-40B4-BE49-F238E27FC236}">
                <a16:creationId xmlns:a16="http://schemas.microsoft.com/office/drawing/2014/main" id="{7FAC4D9D-D688-4261-85D9-429788F47C5A}"/>
              </a:ext>
            </a:extLst>
          </p:cNvPr>
          <p:cNvSpPr txBox="1"/>
          <p:nvPr/>
        </p:nvSpPr>
        <p:spPr>
          <a:xfrm>
            <a:off x="4237559" y="1542771"/>
            <a:ext cx="3716882" cy="461665"/>
          </a:xfrm>
          <a:custGeom>
            <a:avLst/>
            <a:gdLst>
              <a:gd name="connsiteX0" fmla="*/ 0 w 3716882"/>
              <a:gd name="connsiteY0" fmla="*/ 0 h 461665"/>
              <a:gd name="connsiteX1" fmla="*/ 693818 w 3716882"/>
              <a:gd name="connsiteY1" fmla="*/ 0 h 461665"/>
              <a:gd name="connsiteX2" fmla="*/ 1350467 w 3716882"/>
              <a:gd name="connsiteY2" fmla="*/ 0 h 461665"/>
              <a:gd name="connsiteX3" fmla="*/ 1969947 w 3716882"/>
              <a:gd name="connsiteY3" fmla="*/ 0 h 461665"/>
              <a:gd name="connsiteX4" fmla="*/ 2589428 w 3716882"/>
              <a:gd name="connsiteY4" fmla="*/ 0 h 461665"/>
              <a:gd name="connsiteX5" fmla="*/ 3716882 w 3716882"/>
              <a:gd name="connsiteY5" fmla="*/ 0 h 461665"/>
              <a:gd name="connsiteX6" fmla="*/ 3716882 w 3716882"/>
              <a:gd name="connsiteY6" fmla="*/ 461665 h 461665"/>
              <a:gd name="connsiteX7" fmla="*/ 3023064 w 3716882"/>
              <a:gd name="connsiteY7" fmla="*/ 461665 h 461665"/>
              <a:gd name="connsiteX8" fmla="*/ 2403584 w 3716882"/>
              <a:gd name="connsiteY8" fmla="*/ 461665 h 461665"/>
              <a:gd name="connsiteX9" fmla="*/ 1858441 w 3716882"/>
              <a:gd name="connsiteY9" fmla="*/ 461665 h 461665"/>
              <a:gd name="connsiteX10" fmla="*/ 1276129 w 3716882"/>
              <a:gd name="connsiteY10" fmla="*/ 461665 h 461665"/>
              <a:gd name="connsiteX11" fmla="*/ 582312 w 3716882"/>
              <a:gd name="connsiteY11" fmla="*/ 461665 h 461665"/>
              <a:gd name="connsiteX12" fmla="*/ 0 w 3716882"/>
              <a:gd name="connsiteY12" fmla="*/ 461665 h 461665"/>
              <a:gd name="connsiteX13" fmla="*/ 0 w 3716882"/>
              <a:gd name="connsiteY1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6882" h="461665" fill="none" extrusionOk="0">
                <a:moveTo>
                  <a:pt x="0" y="0"/>
                </a:moveTo>
                <a:cubicBezTo>
                  <a:pt x="281153" y="2243"/>
                  <a:pt x="514325" y="5274"/>
                  <a:pt x="693818" y="0"/>
                </a:cubicBezTo>
                <a:cubicBezTo>
                  <a:pt x="873311" y="-5274"/>
                  <a:pt x="1150411" y="-21280"/>
                  <a:pt x="1350467" y="0"/>
                </a:cubicBezTo>
                <a:cubicBezTo>
                  <a:pt x="1550523" y="21280"/>
                  <a:pt x="1664550" y="2741"/>
                  <a:pt x="1969947" y="0"/>
                </a:cubicBezTo>
                <a:cubicBezTo>
                  <a:pt x="2275344" y="-2741"/>
                  <a:pt x="2354693" y="15699"/>
                  <a:pt x="2589428" y="0"/>
                </a:cubicBezTo>
                <a:cubicBezTo>
                  <a:pt x="2824163" y="-15699"/>
                  <a:pt x="3332577" y="3508"/>
                  <a:pt x="3716882" y="0"/>
                </a:cubicBezTo>
                <a:cubicBezTo>
                  <a:pt x="3723834" y="211485"/>
                  <a:pt x="3731754" y="303475"/>
                  <a:pt x="3716882" y="461665"/>
                </a:cubicBezTo>
                <a:cubicBezTo>
                  <a:pt x="3417392" y="493561"/>
                  <a:pt x="3208656" y="470030"/>
                  <a:pt x="3023064" y="461665"/>
                </a:cubicBezTo>
                <a:cubicBezTo>
                  <a:pt x="2837472" y="453300"/>
                  <a:pt x="2590623" y="446413"/>
                  <a:pt x="2403584" y="461665"/>
                </a:cubicBezTo>
                <a:cubicBezTo>
                  <a:pt x="2216545" y="476917"/>
                  <a:pt x="2088807" y="470740"/>
                  <a:pt x="1858441" y="461665"/>
                </a:cubicBezTo>
                <a:cubicBezTo>
                  <a:pt x="1628075" y="452590"/>
                  <a:pt x="1469324" y="438698"/>
                  <a:pt x="1276129" y="461665"/>
                </a:cubicBezTo>
                <a:cubicBezTo>
                  <a:pt x="1082934" y="484632"/>
                  <a:pt x="834169" y="484583"/>
                  <a:pt x="582312" y="461665"/>
                </a:cubicBezTo>
                <a:cubicBezTo>
                  <a:pt x="330455" y="438747"/>
                  <a:pt x="264775" y="445851"/>
                  <a:pt x="0" y="461665"/>
                </a:cubicBezTo>
                <a:cubicBezTo>
                  <a:pt x="20825" y="368009"/>
                  <a:pt x="-7462" y="118995"/>
                  <a:pt x="0" y="0"/>
                </a:cubicBezTo>
                <a:close/>
              </a:path>
              <a:path w="3716882" h="461665"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693869" y="131886"/>
                  <a:pt x="3731616" y="262987"/>
                  <a:pt x="3716882" y="461665"/>
                </a:cubicBezTo>
                <a:cubicBezTo>
                  <a:pt x="3570270" y="447312"/>
                  <a:pt x="3443686" y="481150"/>
                  <a:pt x="3171739" y="461665"/>
                </a:cubicBezTo>
                <a:cubicBezTo>
                  <a:pt x="2899792" y="442180"/>
                  <a:pt x="2854197" y="440085"/>
                  <a:pt x="2589428" y="461665"/>
                </a:cubicBezTo>
                <a:cubicBezTo>
                  <a:pt x="2324659" y="483245"/>
                  <a:pt x="2234173" y="436610"/>
                  <a:pt x="2044285" y="461665"/>
                </a:cubicBezTo>
                <a:cubicBezTo>
                  <a:pt x="1854397" y="486720"/>
                  <a:pt x="1727325" y="478129"/>
                  <a:pt x="1499142" y="461665"/>
                </a:cubicBezTo>
                <a:cubicBezTo>
                  <a:pt x="1270959" y="445201"/>
                  <a:pt x="1192555" y="458726"/>
                  <a:pt x="991169" y="461665"/>
                </a:cubicBezTo>
                <a:cubicBezTo>
                  <a:pt x="789783" y="464604"/>
                  <a:pt x="326854" y="492157"/>
                  <a:pt x="0" y="461665"/>
                </a:cubicBezTo>
                <a:cubicBezTo>
                  <a:pt x="4789" y="329591"/>
                  <a:pt x="-15040" y="17191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„Erdgeschoss“ des Waldes</a:t>
            </a:r>
          </a:p>
        </p:txBody>
      </p:sp>
      <p:sp>
        <p:nvSpPr>
          <p:cNvPr id="8" name="Textfeld 7">
            <a:extLst>
              <a:ext uri="{FF2B5EF4-FFF2-40B4-BE49-F238E27FC236}">
                <a16:creationId xmlns:a16="http://schemas.microsoft.com/office/drawing/2014/main" id="{A7AE5035-2A77-40AD-B547-6B641452EC5B}"/>
              </a:ext>
            </a:extLst>
          </p:cNvPr>
          <p:cNvSpPr txBox="1"/>
          <p:nvPr/>
        </p:nvSpPr>
        <p:spPr>
          <a:xfrm>
            <a:off x="647858" y="3455251"/>
            <a:ext cx="2696641" cy="461665"/>
          </a:xfrm>
          <a:custGeom>
            <a:avLst/>
            <a:gdLst>
              <a:gd name="connsiteX0" fmla="*/ 0 w 2696641"/>
              <a:gd name="connsiteY0" fmla="*/ 0 h 461665"/>
              <a:gd name="connsiteX1" fmla="*/ 647194 w 2696641"/>
              <a:gd name="connsiteY1" fmla="*/ 0 h 461665"/>
              <a:gd name="connsiteX2" fmla="*/ 1321354 w 2696641"/>
              <a:gd name="connsiteY2" fmla="*/ 0 h 461665"/>
              <a:gd name="connsiteX3" fmla="*/ 1995514 w 2696641"/>
              <a:gd name="connsiteY3" fmla="*/ 0 h 461665"/>
              <a:gd name="connsiteX4" fmla="*/ 2696641 w 2696641"/>
              <a:gd name="connsiteY4" fmla="*/ 0 h 461665"/>
              <a:gd name="connsiteX5" fmla="*/ 2696641 w 2696641"/>
              <a:gd name="connsiteY5" fmla="*/ 461665 h 461665"/>
              <a:gd name="connsiteX6" fmla="*/ 2076414 w 2696641"/>
              <a:gd name="connsiteY6" fmla="*/ 461665 h 461665"/>
              <a:gd name="connsiteX7" fmla="*/ 1429220 w 2696641"/>
              <a:gd name="connsiteY7" fmla="*/ 461665 h 461665"/>
              <a:gd name="connsiteX8" fmla="*/ 782026 w 2696641"/>
              <a:gd name="connsiteY8" fmla="*/ 461665 h 461665"/>
              <a:gd name="connsiteX9" fmla="*/ 0 w 2696641"/>
              <a:gd name="connsiteY9" fmla="*/ 461665 h 461665"/>
              <a:gd name="connsiteX10" fmla="*/ 0 w 2696641"/>
              <a:gd name="connsiteY10"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96641" h="461665" fill="none" extrusionOk="0">
                <a:moveTo>
                  <a:pt x="0" y="0"/>
                </a:moveTo>
                <a:cubicBezTo>
                  <a:pt x="200051" y="-7215"/>
                  <a:pt x="324770" y="15435"/>
                  <a:pt x="647194" y="0"/>
                </a:cubicBezTo>
                <a:cubicBezTo>
                  <a:pt x="969618" y="-15435"/>
                  <a:pt x="1039443" y="-29521"/>
                  <a:pt x="1321354" y="0"/>
                </a:cubicBezTo>
                <a:cubicBezTo>
                  <a:pt x="1603265" y="29521"/>
                  <a:pt x="1711661" y="6697"/>
                  <a:pt x="1995514" y="0"/>
                </a:cubicBezTo>
                <a:cubicBezTo>
                  <a:pt x="2279367" y="-6697"/>
                  <a:pt x="2507226" y="21574"/>
                  <a:pt x="2696641" y="0"/>
                </a:cubicBezTo>
                <a:cubicBezTo>
                  <a:pt x="2678415" y="185604"/>
                  <a:pt x="2696167" y="291320"/>
                  <a:pt x="2696641" y="461665"/>
                </a:cubicBezTo>
                <a:cubicBezTo>
                  <a:pt x="2518483" y="439885"/>
                  <a:pt x="2297129" y="466599"/>
                  <a:pt x="2076414" y="461665"/>
                </a:cubicBezTo>
                <a:cubicBezTo>
                  <a:pt x="1855699" y="456731"/>
                  <a:pt x="1746989" y="461600"/>
                  <a:pt x="1429220" y="461665"/>
                </a:cubicBezTo>
                <a:cubicBezTo>
                  <a:pt x="1111451" y="461730"/>
                  <a:pt x="1001617" y="465527"/>
                  <a:pt x="782026" y="461665"/>
                </a:cubicBezTo>
                <a:cubicBezTo>
                  <a:pt x="562435" y="457803"/>
                  <a:pt x="351540" y="431031"/>
                  <a:pt x="0" y="461665"/>
                </a:cubicBezTo>
                <a:cubicBezTo>
                  <a:pt x="19458" y="242418"/>
                  <a:pt x="-18471" y="200243"/>
                  <a:pt x="0" y="0"/>
                </a:cubicBezTo>
                <a:close/>
              </a:path>
              <a:path w="2696641" h="461665" stroke="0" extrusionOk="0">
                <a:moveTo>
                  <a:pt x="0" y="0"/>
                </a:moveTo>
                <a:cubicBezTo>
                  <a:pt x="356285" y="7378"/>
                  <a:pt x="531523" y="-6873"/>
                  <a:pt x="728093" y="0"/>
                </a:cubicBezTo>
                <a:cubicBezTo>
                  <a:pt x="924663" y="6873"/>
                  <a:pt x="1286173" y="12008"/>
                  <a:pt x="1429220" y="0"/>
                </a:cubicBezTo>
                <a:cubicBezTo>
                  <a:pt x="1572267" y="-12008"/>
                  <a:pt x="1777712" y="6786"/>
                  <a:pt x="2103380" y="0"/>
                </a:cubicBezTo>
                <a:cubicBezTo>
                  <a:pt x="2429048" y="-6786"/>
                  <a:pt x="2481070" y="27003"/>
                  <a:pt x="2696641" y="0"/>
                </a:cubicBezTo>
                <a:cubicBezTo>
                  <a:pt x="2691005" y="198869"/>
                  <a:pt x="2687719" y="285155"/>
                  <a:pt x="2696641" y="461665"/>
                </a:cubicBezTo>
                <a:cubicBezTo>
                  <a:pt x="2400278" y="448775"/>
                  <a:pt x="2268264" y="480758"/>
                  <a:pt x="2049447" y="461665"/>
                </a:cubicBezTo>
                <a:cubicBezTo>
                  <a:pt x="1830630" y="442572"/>
                  <a:pt x="1590026" y="439565"/>
                  <a:pt x="1456186" y="461665"/>
                </a:cubicBezTo>
                <a:cubicBezTo>
                  <a:pt x="1322346" y="483765"/>
                  <a:pt x="1043678" y="443763"/>
                  <a:pt x="862925" y="461665"/>
                </a:cubicBezTo>
                <a:cubicBezTo>
                  <a:pt x="682172" y="479567"/>
                  <a:pt x="260950" y="457538"/>
                  <a:pt x="0" y="461665"/>
                </a:cubicBezTo>
                <a:cubicBezTo>
                  <a:pt x="-23042" y="281175"/>
                  <a:pt x="11703" y="11196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nur ca. 5 cm hoch</a:t>
            </a:r>
          </a:p>
        </p:txBody>
      </p:sp>
      <p:sp>
        <p:nvSpPr>
          <p:cNvPr id="9" name="Textfeld 8">
            <a:extLst>
              <a:ext uri="{FF2B5EF4-FFF2-40B4-BE49-F238E27FC236}">
                <a16:creationId xmlns:a16="http://schemas.microsoft.com/office/drawing/2014/main" id="{64C3EE94-50C0-4DFB-94A3-6F6B284B6C0D}"/>
              </a:ext>
            </a:extLst>
          </p:cNvPr>
          <p:cNvSpPr txBox="1"/>
          <p:nvPr/>
        </p:nvSpPr>
        <p:spPr>
          <a:xfrm>
            <a:off x="6523151" y="3085919"/>
            <a:ext cx="4117139" cy="830997"/>
          </a:xfrm>
          <a:custGeom>
            <a:avLst/>
            <a:gdLst>
              <a:gd name="connsiteX0" fmla="*/ 0 w 4117139"/>
              <a:gd name="connsiteY0" fmla="*/ 0 h 830997"/>
              <a:gd name="connsiteX1" fmla="*/ 562676 w 4117139"/>
              <a:gd name="connsiteY1" fmla="*/ 0 h 830997"/>
              <a:gd name="connsiteX2" fmla="*/ 1248865 w 4117139"/>
              <a:gd name="connsiteY2" fmla="*/ 0 h 830997"/>
              <a:gd name="connsiteX3" fmla="*/ 1976227 w 4117139"/>
              <a:gd name="connsiteY3" fmla="*/ 0 h 830997"/>
              <a:gd name="connsiteX4" fmla="*/ 2662417 w 4117139"/>
              <a:gd name="connsiteY4" fmla="*/ 0 h 830997"/>
              <a:gd name="connsiteX5" fmla="*/ 3266264 w 4117139"/>
              <a:gd name="connsiteY5" fmla="*/ 0 h 830997"/>
              <a:gd name="connsiteX6" fmla="*/ 4117139 w 4117139"/>
              <a:gd name="connsiteY6" fmla="*/ 0 h 830997"/>
              <a:gd name="connsiteX7" fmla="*/ 4117139 w 4117139"/>
              <a:gd name="connsiteY7" fmla="*/ 423808 h 830997"/>
              <a:gd name="connsiteX8" fmla="*/ 4117139 w 4117139"/>
              <a:gd name="connsiteY8" fmla="*/ 830997 h 830997"/>
              <a:gd name="connsiteX9" fmla="*/ 3430949 w 4117139"/>
              <a:gd name="connsiteY9" fmla="*/ 830997 h 830997"/>
              <a:gd name="connsiteX10" fmla="*/ 2785931 w 4117139"/>
              <a:gd name="connsiteY10" fmla="*/ 830997 h 830997"/>
              <a:gd name="connsiteX11" fmla="*/ 2017398 w 4117139"/>
              <a:gd name="connsiteY11" fmla="*/ 830997 h 830997"/>
              <a:gd name="connsiteX12" fmla="*/ 1331208 w 4117139"/>
              <a:gd name="connsiteY12" fmla="*/ 830997 h 830997"/>
              <a:gd name="connsiteX13" fmla="*/ 768533 w 4117139"/>
              <a:gd name="connsiteY13" fmla="*/ 830997 h 830997"/>
              <a:gd name="connsiteX14" fmla="*/ 0 w 4117139"/>
              <a:gd name="connsiteY14" fmla="*/ 830997 h 830997"/>
              <a:gd name="connsiteX15" fmla="*/ 0 w 4117139"/>
              <a:gd name="connsiteY15" fmla="*/ 407189 h 830997"/>
              <a:gd name="connsiteX16" fmla="*/ 0 w 4117139"/>
              <a:gd name="connsiteY16"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117139" h="830997" fill="none" extrusionOk="0">
                <a:moveTo>
                  <a:pt x="0" y="0"/>
                </a:moveTo>
                <a:cubicBezTo>
                  <a:pt x="215153" y="-23308"/>
                  <a:pt x="401705" y="-27000"/>
                  <a:pt x="562676" y="0"/>
                </a:cubicBezTo>
                <a:cubicBezTo>
                  <a:pt x="723647" y="27000"/>
                  <a:pt x="1104236" y="-22404"/>
                  <a:pt x="1248865" y="0"/>
                </a:cubicBezTo>
                <a:cubicBezTo>
                  <a:pt x="1393494" y="22404"/>
                  <a:pt x="1640779" y="-21510"/>
                  <a:pt x="1976227" y="0"/>
                </a:cubicBezTo>
                <a:cubicBezTo>
                  <a:pt x="2311675" y="21510"/>
                  <a:pt x="2403220" y="-15333"/>
                  <a:pt x="2662417" y="0"/>
                </a:cubicBezTo>
                <a:cubicBezTo>
                  <a:pt x="2921614" y="15333"/>
                  <a:pt x="2991864" y="-1590"/>
                  <a:pt x="3266264" y="0"/>
                </a:cubicBezTo>
                <a:cubicBezTo>
                  <a:pt x="3540664" y="1590"/>
                  <a:pt x="3883589" y="18193"/>
                  <a:pt x="4117139" y="0"/>
                </a:cubicBezTo>
                <a:cubicBezTo>
                  <a:pt x="4108398" y="210765"/>
                  <a:pt x="4128457" y="329970"/>
                  <a:pt x="4117139" y="423808"/>
                </a:cubicBezTo>
                <a:cubicBezTo>
                  <a:pt x="4105821" y="517646"/>
                  <a:pt x="4099913" y="684082"/>
                  <a:pt x="4117139" y="830997"/>
                </a:cubicBezTo>
                <a:cubicBezTo>
                  <a:pt x="3841695" y="834117"/>
                  <a:pt x="3726894" y="832352"/>
                  <a:pt x="3430949" y="830997"/>
                </a:cubicBezTo>
                <a:cubicBezTo>
                  <a:pt x="3135004" y="829643"/>
                  <a:pt x="2952433" y="815053"/>
                  <a:pt x="2785931" y="830997"/>
                </a:cubicBezTo>
                <a:cubicBezTo>
                  <a:pt x="2619429" y="846941"/>
                  <a:pt x="2304299" y="853735"/>
                  <a:pt x="2017398" y="830997"/>
                </a:cubicBezTo>
                <a:cubicBezTo>
                  <a:pt x="1730497" y="808259"/>
                  <a:pt x="1557728" y="820721"/>
                  <a:pt x="1331208" y="830997"/>
                </a:cubicBezTo>
                <a:cubicBezTo>
                  <a:pt x="1104688" y="841274"/>
                  <a:pt x="909406" y="826147"/>
                  <a:pt x="768533" y="830997"/>
                </a:cubicBezTo>
                <a:cubicBezTo>
                  <a:pt x="627660" y="835847"/>
                  <a:pt x="245253" y="803181"/>
                  <a:pt x="0" y="830997"/>
                </a:cubicBezTo>
                <a:cubicBezTo>
                  <a:pt x="4359" y="628746"/>
                  <a:pt x="-17579" y="544389"/>
                  <a:pt x="0" y="407189"/>
                </a:cubicBezTo>
                <a:cubicBezTo>
                  <a:pt x="17579" y="269989"/>
                  <a:pt x="-3533" y="187577"/>
                  <a:pt x="0" y="0"/>
                </a:cubicBezTo>
                <a:close/>
              </a:path>
              <a:path w="4117139" h="830997" stroke="0" extrusionOk="0">
                <a:moveTo>
                  <a:pt x="0" y="0"/>
                </a:moveTo>
                <a:cubicBezTo>
                  <a:pt x="381617" y="30877"/>
                  <a:pt x="598612" y="-7728"/>
                  <a:pt x="768533" y="0"/>
                </a:cubicBezTo>
                <a:cubicBezTo>
                  <a:pt x="938454" y="7728"/>
                  <a:pt x="1157720" y="8433"/>
                  <a:pt x="1495894" y="0"/>
                </a:cubicBezTo>
                <a:cubicBezTo>
                  <a:pt x="1834068" y="-8433"/>
                  <a:pt x="1932601" y="34127"/>
                  <a:pt x="2182084" y="0"/>
                </a:cubicBezTo>
                <a:cubicBezTo>
                  <a:pt x="2431567" y="-34127"/>
                  <a:pt x="2562135" y="6905"/>
                  <a:pt x="2744759" y="0"/>
                </a:cubicBezTo>
                <a:cubicBezTo>
                  <a:pt x="2927383" y="-6905"/>
                  <a:pt x="3096847" y="-816"/>
                  <a:pt x="3348606" y="0"/>
                </a:cubicBezTo>
                <a:cubicBezTo>
                  <a:pt x="3600365" y="816"/>
                  <a:pt x="3773600" y="179"/>
                  <a:pt x="4117139" y="0"/>
                </a:cubicBezTo>
                <a:cubicBezTo>
                  <a:pt x="4102036" y="171694"/>
                  <a:pt x="4112063" y="329398"/>
                  <a:pt x="4117139" y="415499"/>
                </a:cubicBezTo>
                <a:cubicBezTo>
                  <a:pt x="4122215" y="501600"/>
                  <a:pt x="4136825" y="672631"/>
                  <a:pt x="4117139" y="830997"/>
                </a:cubicBezTo>
                <a:cubicBezTo>
                  <a:pt x="3835160" y="811041"/>
                  <a:pt x="3774115" y="853271"/>
                  <a:pt x="3513292" y="830997"/>
                </a:cubicBezTo>
                <a:cubicBezTo>
                  <a:pt x="3252469" y="808723"/>
                  <a:pt x="3191129" y="850487"/>
                  <a:pt x="2909445" y="830997"/>
                </a:cubicBezTo>
                <a:cubicBezTo>
                  <a:pt x="2627761" y="811507"/>
                  <a:pt x="2540462" y="810742"/>
                  <a:pt x="2305598" y="830997"/>
                </a:cubicBezTo>
                <a:cubicBezTo>
                  <a:pt x="2070734" y="851252"/>
                  <a:pt x="2005805" y="856973"/>
                  <a:pt x="1742922" y="830997"/>
                </a:cubicBezTo>
                <a:cubicBezTo>
                  <a:pt x="1480039" y="805021"/>
                  <a:pt x="1314720" y="831786"/>
                  <a:pt x="1180247" y="830997"/>
                </a:cubicBezTo>
                <a:cubicBezTo>
                  <a:pt x="1045774" y="830208"/>
                  <a:pt x="290778" y="873221"/>
                  <a:pt x="0" y="830997"/>
                </a:cubicBezTo>
                <a:cubicBezTo>
                  <a:pt x="10870" y="720500"/>
                  <a:pt x="-4053" y="546190"/>
                  <a:pt x="0" y="432118"/>
                </a:cubicBezTo>
                <a:cubicBezTo>
                  <a:pt x="4053" y="318046"/>
                  <a:pt x="19309" y="14005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Hier wachsen Moos, Flechten und verschiedene Pilze</a:t>
            </a:r>
          </a:p>
        </p:txBody>
      </p:sp>
      <p:pic>
        <p:nvPicPr>
          <p:cNvPr id="1026" name="Picture 2" descr="Heimat für seltene Flechten - NABU-Stiftung Nationales Naturerbe">
            <a:extLst>
              <a:ext uri="{FF2B5EF4-FFF2-40B4-BE49-F238E27FC236}">
                <a16:creationId xmlns:a16="http://schemas.microsoft.com/office/drawing/2014/main" id="{5F334CC5-9816-4601-901D-16A34EF2B6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6927" y="55704"/>
            <a:ext cx="4520446" cy="3011415"/>
          </a:xfrm>
          <a:prstGeom prst="rect">
            <a:avLst/>
          </a:prstGeom>
          <a:noFill/>
          <a:extLst>
            <a:ext uri="{909E8E84-426E-40DD-AFC4-6F175D3DCCD1}">
              <a14:hiddenFill xmlns:a14="http://schemas.microsoft.com/office/drawing/2010/main">
                <a:solidFill>
                  <a:srgbClr val="FFFFFF"/>
                </a:solidFill>
              </a14:hiddenFill>
            </a:ext>
          </a:extLst>
        </p:spPr>
      </p:pic>
      <p:sp>
        <p:nvSpPr>
          <p:cNvPr id="16" name="Textfeld 15">
            <a:extLst>
              <a:ext uri="{FF2B5EF4-FFF2-40B4-BE49-F238E27FC236}">
                <a16:creationId xmlns:a16="http://schemas.microsoft.com/office/drawing/2014/main" id="{D5E0F03C-6785-45F2-AA58-0DB608549C62}"/>
              </a:ext>
            </a:extLst>
          </p:cNvPr>
          <p:cNvSpPr txBox="1"/>
          <p:nvPr/>
        </p:nvSpPr>
        <p:spPr>
          <a:xfrm>
            <a:off x="5691274" y="5939117"/>
            <a:ext cx="3391300" cy="830997"/>
          </a:xfrm>
          <a:custGeom>
            <a:avLst/>
            <a:gdLst>
              <a:gd name="connsiteX0" fmla="*/ 0 w 3391300"/>
              <a:gd name="connsiteY0" fmla="*/ 0 h 830997"/>
              <a:gd name="connsiteX1" fmla="*/ 746086 w 3391300"/>
              <a:gd name="connsiteY1" fmla="*/ 0 h 830997"/>
              <a:gd name="connsiteX2" fmla="*/ 1458259 w 3391300"/>
              <a:gd name="connsiteY2" fmla="*/ 0 h 830997"/>
              <a:gd name="connsiteX3" fmla="*/ 2136519 w 3391300"/>
              <a:gd name="connsiteY3" fmla="*/ 0 h 830997"/>
              <a:gd name="connsiteX4" fmla="*/ 3391300 w 3391300"/>
              <a:gd name="connsiteY4" fmla="*/ 0 h 830997"/>
              <a:gd name="connsiteX5" fmla="*/ 3391300 w 3391300"/>
              <a:gd name="connsiteY5" fmla="*/ 423808 h 830997"/>
              <a:gd name="connsiteX6" fmla="*/ 3391300 w 3391300"/>
              <a:gd name="connsiteY6" fmla="*/ 830997 h 830997"/>
              <a:gd name="connsiteX7" fmla="*/ 2645214 w 3391300"/>
              <a:gd name="connsiteY7" fmla="*/ 830997 h 830997"/>
              <a:gd name="connsiteX8" fmla="*/ 1966954 w 3391300"/>
              <a:gd name="connsiteY8" fmla="*/ 830997 h 830997"/>
              <a:gd name="connsiteX9" fmla="*/ 1356520 w 3391300"/>
              <a:gd name="connsiteY9" fmla="*/ 830997 h 830997"/>
              <a:gd name="connsiteX10" fmla="*/ 712173 w 3391300"/>
              <a:gd name="connsiteY10" fmla="*/ 830997 h 830997"/>
              <a:gd name="connsiteX11" fmla="*/ 0 w 3391300"/>
              <a:gd name="connsiteY11" fmla="*/ 830997 h 830997"/>
              <a:gd name="connsiteX12" fmla="*/ 0 w 3391300"/>
              <a:gd name="connsiteY12" fmla="*/ 423808 h 830997"/>
              <a:gd name="connsiteX13" fmla="*/ 0 w 3391300"/>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91300" h="830997" fill="none" extrusionOk="0">
                <a:moveTo>
                  <a:pt x="0" y="0"/>
                </a:moveTo>
                <a:cubicBezTo>
                  <a:pt x="162451" y="931"/>
                  <a:pt x="427345" y="32853"/>
                  <a:pt x="746086" y="0"/>
                </a:cubicBezTo>
                <a:cubicBezTo>
                  <a:pt x="1064827" y="-32853"/>
                  <a:pt x="1226352" y="19876"/>
                  <a:pt x="1458259" y="0"/>
                </a:cubicBezTo>
                <a:cubicBezTo>
                  <a:pt x="1690166" y="-19876"/>
                  <a:pt x="1825885" y="-14624"/>
                  <a:pt x="2136519" y="0"/>
                </a:cubicBezTo>
                <a:cubicBezTo>
                  <a:pt x="2447153" y="14624"/>
                  <a:pt x="2959949" y="-49207"/>
                  <a:pt x="3391300" y="0"/>
                </a:cubicBezTo>
                <a:cubicBezTo>
                  <a:pt x="3373754" y="128123"/>
                  <a:pt x="3374386" y="250319"/>
                  <a:pt x="3391300" y="423808"/>
                </a:cubicBezTo>
                <a:cubicBezTo>
                  <a:pt x="3408214" y="597297"/>
                  <a:pt x="3381464" y="700391"/>
                  <a:pt x="3391300" y="830997"/>
                </a:cubicBezTo>
                <a:cubicBezTo>
                  <a:pt x="3200068" y="862275"/>
                  <a:pt x="2913860" y="819003"/>
                  <a:pt x="2645214" y="830997"/>
                </a:cubicBezTo>
                <a:cubicBezTo>
                  <a:pt x="2376568" y="842991"/>
                  <a:pt x="2256630" y="806710"/>
                  <a:pt x="1966954" y="830997"/>
                </a:cubicBezTo>
                <a:cubicBezTo>
                  <a:pt x="1677278" y="855284"/>
                  <a:pt x="1540105" y="802959"/>
                  <a:pt x="1356520" y="830997"/>
                </a:cubicBezTo>
                <a:cubicBezTo>
                  <a:pt x="1172935" y="859035"/>
                  <a:pt x="905490" y="843101"/>
                  <a:pt x="712173" y="830997"/>
                </a:cubicBezTo>
                <a:cubicBezTo>
                  <a:pt x="518856" y="818893"/>
                  <a:pt x="311708" y="818202"/>
                  <a:pt x="0" y="830997"/>
                </a:cubicBezTo>
                <a:cubicBezTo>
                  <a:pt x="-13493" y="665002"/>
                  <a:pt x="16979" y="529860"/>
                  <a:pt x="0" y="423808"/>
                </a:cubicBezTo>
                <a:cubicBezTo>
                  <a:pt x="-16979" y="317756"/>
                  <a:pt x="-17577" y="145924"/>
                  <a:pt x="0" y="0"/>
                </a:cubicBezTo>
                <a:close/>
              </a:path>
              <a:path w="3391300" h="830997" stroke="0" extrusionOk="0">
                <a:moveTo>
                  <a:pt x="0" y="0"/>
                </a:moveTo>
                <a:cubicBezTo>
                  <a:pt x="203383" y="-1858"/>
                  <a:pt x="545952" y="13178"/>
                  <a:pt x="746086" y="0"/>
                </a:cubicBezTo>
                <a:cubicBezTo>
                  <a:pt x="946220" y="-13178"/>
                  <a:pt x="1286145" y="280"/>
                  <a:pt x="1458259" y="0"/>
                </a:cubicBezTo>
                <a:cubicBezTo>
                  <a:pt x="1630373" y="-280"/>
                  <a:pt x="1908811" y="-31223"/>
                  <a:pt x="2136519" y="0"/>
                </a:cubicBezTo>
                <a:cubicBezTo>
                  <a:pt x="2364227" y="31223"/>
                  <a:pt x="2560710" y="-25333"/>
                  <a:pt x="2713040" y="0"/>
                </a:cubicBezTo>
                <a:cubicBezTo>
                  <a:pt x="2865370" y="25333"/>
                  <a:pt x="3128512" y="-33636"/>
                  <a:pt x="3391300" y="0"/>
                </a:cubicBezTo>
                <a:cubicBezTo>
                  <a:pt x="3383206" y="165256"/>
                  <a:pt x="3408174" y="293619"/>
                  <a:pt x="3391300" y="432118"/>
                </a:cubicBezTo>
                <a:cubicBezTo>
                  <a:pt x="3374426" y="570617"/>
                  <a:pt x="3388636" y="727406"/>
                  <a:pt x="3391300" y="830997"/>
                </a:cubicBezTo>
                <a:cubicBezTo>
                  <a:pt x="3243793" y="817692"/>
                  <a:pt x="2937761" y="801674"/>
                  <a:pt x="2780866" y="830997"/>
                </a:cubicBezTo>
                <a:cubicBezTo>
                  <a:pt x="2623971" y="860320"/>
                  <a:pt x="2300425" y="809511"/>
                  <a:pt x="2136519" y="830997"/>
                </a:cubicBezTo>
                <a:cubicBezTo>
                  <a:pt x="1972613" y="852483"/>
                  <a:pt x="1819575" y="832358"/>
                  <a:pt x="1526085" y="830997"/>
                </a:cubicBezTo>
                <a:cubicBezTo>
                  <a:pt x="1232595" y="829636"/>
                  <a:pt x="1109963" y="819732"/>
                  <a:pt x="915651" y="830997"/>
                </a:cubicBezTo>
                <a:cubicBezTo>
                  <a:pt x="721339" y="842262"/>
                  <a:pt x="419614" y="844798"/>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Schnecken, Regenwürmer und Asseln</a:t>
            </a:r>
          </a:p>
        </p:txBody>
      </p:sp>
      <p:sp>
        <p:nvSpPr>
          <p:cNvPr id="12" name="Textfeld 11">
            <a:extLst>
              <a:ext uri="{FF2B5EF4-FFF2-40B4-BE49-F238E27FC236}">
                <a16:creationId xmlns:a16="http://schemas.microsoft.com/office/drawing/2014/main" id="{2A0D130D-7FB3-4F5D-B9BF-7D723BAA2C91}"/>
              </a:ext>
            </a:extLst>
          </p:cNvPr>
          <p:cNvSpPr txBox="1"/>
          <p:nvPr/>
        </p:nvSpPr>
        <p:spPr>
          <a:xfrm>
            <a:off x="2284625" y="5007085"/>
            <a:ext cx="4117139" cy="1200329"/>
          </a:xfrm>
          <a:custGeom>
            <a:avLst/>
            <a:gdLst>
              <a:gd name="connsiteX0" fmla="*/ 0 w 4117139"/>
              <a:gd name="connsiteY0" fmla="*/ 0 h 1200329"/>
              <a:gd name="connsiteX1" fmla="*/ 562676 w 4117139"/>
              <a:gd name="connsiteY1" fmla="*/ 0 h 1200329"/>
              <a:gd name="connsiteX2" fmla="*/ 1248865 w 4117139"/>
              <a:gd name="connsiteY2" fmla="*/ 0 h 1200329"/>
              <a:gd name="connsiteX3" fmla="*/ 1976227 w 4117139"/>
              <a:gd name="connsiteY3" fmla="*/ 0 h 1200329"/>
              <a:gd name="connsiteX4" fmla="*/ 2662417 w 4117139"/>
              <a:gd name="connsiteY4" fmla="*/ 0 h 1200329"/>
              <a:gd name="connsiteX5" fmla="*/ 3266264 w 4117139"/>
              <a:gd name="connsiteY5" fmla="*/ 0 h 1200329"/>
              <a:gd name="connsiteX6" fmla="*/ 4117139 w 4117139"/>
              <a:gd name="connsiteY6" fmla="*/ 0 h 1200329"/>
              <a:gd name="connsiteX7" fmla="*/ 4117139 w 4117139"/>
              <a:gd name="connsiteY7" fmla="*/ 612168 h 1200329"/>
              <a:gd name="connsiteX8" fmla="*/ 4117139 w 4117139"/>
              <a:gd name="connsiteY8" fmla="*/ 1200329 h 1200329"/>
              <a:gd name="connsiteX9" fmla="*/ 3430949 w 4117139"/>
              <a:gd name="connsiteY9" fmla="*/ 1200329 h 1200329"/>
              <a:gd name="connsiteX10" fmla="*/ 2785931 w 4117139"/>
              <a:gd name="connsiteY10" fmla="*/ 1200329 h 1200329"/>
              <a:gd name="connsiteX11" fmla="*/ 2017398 w 4117139"/>
              <a:gd name="connsiteY11" fmla="*/ 1200329 h 1200329"/>
              <a:gd name="connsiteX12" fmla="*/ 1331208 w 4117139"/>
              <a:gd name="connsiteY12" fmla="*/ 1200329 h 1200329"/>
              <a:gd name="connsiteX13" fmla="*/ 768533 w 4117139"/>
              <a:gd name="connsiteY13" fmla="*/ 1200329 h 1200329"/>
              <a:gd name="connsiteX14" fmla="*/ 0 w 4117139"/>
              <a:gd name="connsiteY14" fmla="*/ 1200329 h 1200329"/>
              <a:gd name="connsiteX15" fmla="*/ 0 w 4117139"/>
              <a:gd name="connsiteY15" fmla="*/ 588161 h 1200329"/>
              <a:gd name="connsiteX16" fmla="*/ 0 w 4117139"/>
              <a:gd name="connsiteY16"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117139" h="1200329" fill="none" extrusionOk="0">
                <a:moveTo>
                  <a:pt x="0" y="0"/>
                </a:moveTo>
                <a:cubicBezTo>
                  <a:pt x="215153" y="-23308"/>
                  <a:pt x="401705" y="-27000"/>
                  <a:pt x="562676" y="0"/>
                </a:cubicBezTo>
                <a:cubicBezTo>
                  <a:pt x="723647" y="27000"/>
                  <a:pt x="1104236" y="-22404"/>
                  <a:pt x="1248865" y="0"/>
                </a:cubicBezTo>
                <a:cubicBezTo>
                  <a:pt x="1393494" y="22404"/>
                  <a:pt x="1640779" y="-21510"/>
                  <a:pt x="1976227" y="0"/>
                </a:cubicBezTo>
                <a:cubicBezTo>
                  <a:pt x="2311675" y="21510"/>
                  <a:pt x="2403220" y="-15333"/>
                  <a:pt x="2662417" y="0"/>
                </a:cubicBezTo>
                <a:cubicBezTo>
                  <a:pt x="2921614" y="15333"/>
                  <a:pt x="2991864" y="-1590"/>
                  <a:pt x="3266264" y="0"/>
                </a:cubicBezTo>
                <a:cubicBezTo>
                  <a:pt x="3540664" y="1590"/>
                  <a:pt x="3883589" y="18193"/>
                  <a:pt x="4117139" y="0"/>
                </a:cubicBezTo>
                <a:cubicBezTo>
                  <a:pt x="4102441" y="207338"/>
                  <a:pt x="4100394" y="339974"/>
                  <a:pt x="4117139" y="612168"/>
                </a:cubicBezTo>
                <a:cubicBezTo>
                  <a:pt x="4133884" y="884362"/>
                  <a:pt x="4117231" y="959965"/>
                  <a:pt x="4117139" y="1200329"/>
                </a:cubicBezTo>
                <a:cubicBezTo>
                  <a:pt x="3841695" y="1203449"/>
                  <a:pt x="3726894" y="1201684"/>
                  <a:pt x="3430949" y="1200329"/>
                </a:cubicBezTo>
                <a:cubicBezTo>
                  <a:pt x="3135004" y="1198975"/>
                  <a:pt x="2952433" y="1184385"/>
                  <a:pt x="2785931" y="1200329"/>
                </a:cubicBezTo>
                <a:cubicBezTo>
                  <a:pt x="2619429" y="1216273"/>
                  <a:pt x="2304299" y="1223067"/>
                  <a:pt x="2017398" y="1200329"/>
                </a:cubicBezTo>
                <a:cubicBezTo>
                  <a:pt x="1730497" y="1177591"/>
                  <a:pt x="1557728" y="1190053"/>
                  <a:pt x="1331208" y="1200329"/>
                </a:cubicBezTo>
                <a:cubicBezTo>
                  <a:pt x="1104688" y="1210606"/>
                  <a:pt x="909406" y="1195479"/>
                  <a:pt x="768533" y="1200329"/>
                </a:cubicBezTo>
                <a:cubicBezTo>
                  <a:pt x="627660" y="1205179"/>
                  <a:pt x="245253" y="1172513"/>
                  <a:pt x="0" y="1200329"/>
                </a:cubicBezTo>
                <a:cubicBezTo>
                  <a:pt x="-4163" y="1072218"/>
                  <a:pt x="-15873" y="788775"/>
                  <a:pt x="0" y="588161"/>
                </a:cubicBezTo>
                <a:cubicBezTo>
                  <a:pt x="15873" y="387547"/>
                  <a:pt x="-22660" y="164143"/>
                  <a:pt x="0" y="0"/>
                </a:cubicBezTo>
                <a:close/>
              </a:path>
              <a:path w="4117139" h="1200329" stroke="0" extrusionOk="0">
                <a:moveTo>
                  <a:pt x="0" y="0"/>
                </a:moveTo>
                <a:cubicBezTo>
                  <a:pt x="381617" y="30877"/>
                  <a:pt x="598612" y="-7728"/>
                  <a:pt x="768533" y="0"/>
                </a:cubicBezTo>
                <a:cubicBezTo>
                  <a:pt x="938454" y="7728"/>
                  <a:pt x="1157720" y="8433"/>
                  <a:pt x="1495894" y="0"/>
                </a:cubicBezTo>
                <a:cubicBezTo>
                  <a:pt x="1834068" y="-8433"/>
                  <a:pt x="1932601" y="34127"/>
                  <a:pt x="2182084" y="0"/>
                </a:cubicBezTo>
                <a:cubicBezTo>
                  <a:pt x="2431567" y="-34127"/>
                  <a:pt x="2562135" y="6905"/>
                  <a:pt x="2744759" y="0"/>
                </a:cubicBezTo>
                <a:cubicBezTo>
                  <a:pt x="2927383" y="-6905"/>
                  <a:pt x="3096847" y="-816"/>
                  <a:pt x="3348606" y="0"/>
                </a:cubicBezTo>
                <a:cubicBezTo>
                  <a:pt x="3600365" y="816"/>
                  <a:pt x="3773600" y="179"/>
                  <a:pt x="4117139" y="0"/>
                </a:cubicBezTo>
                <a:cubicBezTo>
                  <a:pt x="4106350" y="245327"/>
                  <a:pt x="4097916" y="335335"/>
                  <a:pt x="4117139" y="600165"/>
                </a:cubicBezTo>
                <a:cubicBezTo>
                  <a:pt x="4136362" y="864996"/>
                  <a:pt x="4146128" y="1013911"/>
                  <a:pt x="4117139" y="1200329"/>
                </a:cubicBezTo>
                <a:cubicBezTo>
                  <a:pt x="3835160" y="1180373"/>
                  <a:pt x="3774115" y="1222603"/>
                  <a:pt x="3513292" y="1200329"/>
                </a:cubicBezTo>
                <a:cubicBezTo>
                  <a:pt x="3252469" y="1178055"/>
                  <a:pt x="3191129" y="1219819"/>
                  <a:pt x="2909445" y="1200329"/>
                </a:cubicBezTo>
                <a:cubicBezTo>
                  <a:pt x="2627761" y="1180839"/>
                  <a:pt x="2540462" y="1180074"/>
                  <a:pt x="2305598" y="1200329"/>
                </a:cubicBezTo>
                <a:cubicBezTo>
                  <a:pt x="2070734" y="1220584"/>
                  <a:pt x="2005805" y="1226305"/>
                  <a:pt x="1742922" y="1200329"/>
                </a:cubicBezTo>
                <a:cubicBezTo>
                  <a:pt x="1480039" y="1174353"/>
                  <a:pt x="1314720" y="1201118"/>
                  <a:pt x="1180247" y="1200329"/>
                </a:cubicBezTo>
                <a:cubicBezTo>
                  <a:pt x="1045774" y="1199540"/>
                  <a:pt x="290778" y="1242553"/>
                  <a:pt x="0" y="1200329"/>
                </a:cubicBezTo>
                <a:cubicBezTo>
                  <a:pt x="16455" y="1032164"/>
                  <a:pt x="3806" y="848384"/>
                  <a:pt x="0" y="624171"/>
                </a:cubicBezTo>
                <a:cubicBezTo>
                  <a:pt x="-3806" y="399958"/>
                  <a:pt x="-20698" y="19228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Außerdem findet man in der Moosschicht heruntergefallene Blätter und Nadeln</a:t>
            </a:r>
          </a:p>
        </p:txBody>
      </p:sp>
      <p:pic>
        <p:nvPicPr>
          <p:cNvPr id="13" name="Grafik 12">
            <a:extLst>
              <a:ext uri="{FF2B5EF4-FFF2-40B4-BE49-F238E27FC236}">
                <a16:creationId xmlns:a16="http://schemas.microsoft.com/office/drawing/2014/main" id="{8DA7E2FE-0977-4AB1-AD8C-8E02552C01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36086" flipH="1">
            <a:off x="5984522" y="5543734"/>
            <a:ext cx="582766" cy="855531"/>
          </a:xfrm>
          <a:prstGeom prst="rect">
            <a:avLst/>
          </a:prstGeom>
        </p:spPr>
      </p:pic>
      <p:sp>
        <p:nvSpPr>
          <p:cNvPr id="15" name="Textfeld 14">
            <a:extLst>
              <a:ext uri="{FF2B5EF4-FFF2-40B4-BE49-F238E27FC236}">
                <a16:creationId xmlns:a16="http://schemas.microsoft.com/office/drawing/2014/main" id="{44349B3F-29D8-423D-8146-D4472CEB5CD7}"/>
              </a:ext>
            </a:extLst>
          </p:cNvPr>
          <p:cNvSpPr txBox="1"/>
          <p:nvPr/>
        </p:nvSpPr>
        <p:spPr>
          <a:xfrm>
            <a:off x="2410486" y="2340736"/>
            <a:ext cx="3865419" cy="830997"/>
          </a:xfrm>
          <a:custGeom>
            <a:avLst/>
            <a:gdLst>
              <a:gd name="connsiteX0" fmla="*/ 0 w 3865419"/>
              <a:gd name="connsiteY0" fmla="*/ 0 h 830997"/>
              <a:gd name="connsiteX1" fmla="*/ 528274 w 3865419"/>
              <a:gd name="connsiteY1" fmla="*/ 0 h 830997"/>
              <a:gd name="connsiteX2" fmla="*/ 1172510 w 3865419"/>
              <a:gd name="connsiteY2" fmla="*/ 0 h 830997"/>
              <a:gd name="connsiteX3" fmla="*/ 1855401 w 3865419"/>
              <a:gd name="connsiteY3" fmla="*/ 0 h 830997"/>
              <a:gd name="connsiteX4" fmla="*/ 2499638 w 3865419"/>
              <a:gd name="connsiteY4" fmla="*/ 0 h 830997"/>
              <a:gd name="connsiteX5" fmla="*/ 3066566 w 3865419"/>
              <a:gd name="connsiteY5" fmla="*/ 0 h 830997"/>
              <a:gd name="connsiteX6" fmla="*/ 3865419 w 3865419"/>
              <a:gd name="connsiteY6" fmla="*/ 0 h 830997"/>
              <a:gd name="connsiteX7" fmla="*/ 3865419 w 3865419"/>
              <a:gd name="connsiteY7" fmla="*/ 423808 h 830997"/>
              <a:gd name="connsiteX8" fmla="*/ 3865419 w 3865419"/>
              <a:gd name="connsiteY8" fmla="*/ 830997 h 830997"/>
              <a:gd name="connsiteX9" fmla="*/ 3221183 w 3865419"/>
              <a:gd name="connsiteY9" fmla="*/ 830997 h 830997"/>
              <a:gd name="connsiteX10" fmla="*/ 2615600 w 3865419"/>
              <a:gd name="connsiteY10" fmla="*/ 830997 h 830997"/>
              <a:gd name="connsiteX11" fmla="*/ 1894055 w 3865419"/>
              <a:gd name="connsiteY11" fmla="*/ 830997 h 830997"/>
              <a:gd name="connsiteX12" fmla="*/ 1249819 w 3865419"/>
              <a:gd name="connsiteY12" fmla="*/ 830997 h 830997"/>
              <a:gd name="connsiteX13" fmla="*/ 721545 w 3865419"/>
              <a:gd name="connsiteY13" fmla="*/ 830997 h 830997"/>
              <a:gd name="connsiteX14" fmla="*/ 0 w 3865419"/>
              <a:gd name="connsiteY14" fmla="*/ 830997 h 830997"/>
              <a:gd name="connsiteX15" fmla="*/ 0 w 3865419"/>
              <a:gd name="connsiteY15" fmla="*/ 407189 h 830997"/>
              <a:gd name="connsiteX16" fmla="*/ 0 w 3865419"/>
              <a:gd name="connsiteY16"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65419" h="830997" fill="none" extrusionOk="0">
                <a:moveTo>
                  <a:pt x="0" y="0"/>
                </a:moveTo>
                <a:cubicBezTo>
                  <a:pt x="111335" y="-8584"/>
                  <a:pt x="328803" y="-13248"/>
                  <a:pt x="528274" y="0"/>
                </a:cubicBezTo>
                <a:cubicBezTo>
                  <a:pt x="727745" y="13248"/>
                  <a:pt x="909285" y="7442"/>
                  <a:pt x="1172510" y="0"/>
                </a:cubicBezTo>
                <a:cubicBezTo>
                  <a:pt x="1435735" y="-7442"/>
                  <a:pt x="1576675" y="-10520"/>
                  <a:pt x="1855401" y="0"/>
                </a:cubicBezTo>
                <a:cubicBezTo>
                  <a:pt x="2134127" y="10520"/>
                  <a:pt x="2213125" y="-1368"/>
                  <a:pt x="2499638" y="0"/>
                </a:cubicBezTo>
                <a:cubicBezTo>
                  <a:pt x="2786151" y="1368"/>
                  <a:pt x="2882007" y="8633"/>
                  <a:pt x="3066566" y="0"/>
                </a:cubicBezTo>
                <a:cubicBezTo>
                  <a:pt x="3251125" y="-8633"/>
                  <a:pt x="3513376" y="-11212"/>
                  <a:pt x="3865419" y="0"/>
                </a:cubicBezTo>
                <a:cubicBezTo>
                  <a:pt x="3856678" y="210765"/>
                  <a:pt x="3876737" y="329970"/>
                  <a:pt x="3865419" y="423808"/>
                </a:cubicBezTo>
                <a:cubicBezTo>
                  <a:pt x="3854101" y="517646"/>
                  <a:pt x="3848193" y="684082"/>
                  <a:pt x="3865419" y="830997"/>
                </a:cubicBezTo>
                <a:cubicBezTo>
                  <a:pt x="3549323" y="835786"/>
                  <a:pt x="3363089" y="826914"/>
                  <a:pt x="3221183" y="830997"/>
                </a:cubicBezTo>
                <a:cubicBezTo>
                  <a:pt x="3079277" y="835080"/>
                  <a:pt x="2743642" y="837689"/>
                  <a:pt x="2615600" y="830997"/>
                </a:cubicBezTo>
                <a:cubicBezTo>
                  <a:pt x="2487558" y="824305"/>
                  <a:pt x="2150127" y="833067"/>
                  <a:pt x="1894055" y="830997"/>
                </a:cubicBezTo>
                <a:cubicBezTo>
                  <a:pt x="1637984" y="828927"/>
                  <a:pt x="1478879" y="859546"/>
                  <a:pt x="1249819" y="830997"/>
                </a:cubicBezTo>
                <a:cubicBezTo>
                  <a:pt x="1020759" y="802448"/>
                  <a:pt x="950412" y="822786"/>
                  <a:pt x="721545" y="830997"/>
                </a:cubicBezTo>
                <a:cubicBezTo>
                  <a:pt x="492678" y="839208"/>
                  <a:pt x="166289" y="820321"/>
                  <a:pt x="0" y="830997"/>
                </a:cubicBezTo>
                <a:cubicBezTo>
                  <a:pt x="4359" y="628746"/>
                  <a:pt x="-17579" y="544389"/>
                  <a:pt x="0" y="407189"/>
                </a:cubicBezTo>
                <a:cubicBezTo>
                  <a:pt x="17579" y="269989"/>
                  <a:pt x="-3533" y="187577"/>
                  <a:pt x="0" y="0"/>
                </a:cubicBezTo>
                <a:close/>
              </a:path>
              <a:path w="3865419" h="830997" stroke="0" extrusionOk="0">
                <a:moveTo>
                  <a:pt x="0" y="0"/>
                </a:moveTo>
                <a:cubicBezTo>
                  <a:pt x="325711" y="-15207"/>
                  <a:pt x="477890" y="30858"/>
                  <a:pt x="721545" y="0"/>
                </a:cubicBezTo>
                <a:cubicBezTo>
                  <a:pt x="965200" y="-30858"/>
                  <a:pt x="1078592" y="-15640"/>
                  <a:pt x="1404436" y="0"/>
                </a:cubicBezTo>
                <a:cubicBezTo>
                  <a:pt x="1730280" y="15640"/>
                  <a:pt x="1827337" y="-1715"/>
                  <a:pt x="2048672" y="0"/>
                </a:cubicBezTo>
                <a:cubicBezTo>
                  <a:pt x="2270007" y="1715"/>
                  <a:pt x="2354675" y="5621"/>
                  <a:pt x="2576946" y="0"/>
                </a:cubicBezTo>
                <a:cubicBezTo>
                  <a:pt x="2799217" y="-5621"/>
                  <a:pt x="2968957" y="11213"/>
                  <a:pt x="3143874" y="0"/>
                </a:cubicBezTo>
                <a:cubicBezTo>
                  <a:pt x="3318791" y="-11213"/>
                  <a:pt x="3523893" y="15481"/>
                  <a:pt x="3865419" y="0"/>
                </a:cubicBezTo>
                <a:cubicBezTo>
                  <a:pt x="3850316" y="171694"/>
                  <a:pt x="3860343" y="329398"/>
                  <a:pt x="3865419" y="415499"/>
                </a:cubicBezTo>
                <a:cubicBezTo>
                  <a:pt x="3870495" y="501600"/>
                  <a:pt x="3885105" y="672631"/>
                  <a:pt x="3865419" y="830997"/>
                </a:cubicBezTo>
                <a:cubicBezTo>
                  <a:pt x="3722268" y="851966"/>
                  <a:pt x="3416521" y="812131"/>
                  <a:pt x="3298491" y="830997"/>
                </a:cubicBezTo>
                <a:cubicBezTo>
                  <a:pt x="3180461" y="849863"/>
                  <a:pt x="2923306" y="842867"/>
                  <a:pt x="2731563" y="830997"/>
                </a:cubicBezTo>
                <a:cubicBezTo>
                  <a:pt x="2539820" y="819127"/>
                  <a:pt x="2340738" y="813750"/>
                  <a:pt x="2164635" y="830997"/>
                </a:cubicBezTo>
                <a:cubicBezTo>
                  <a:pt x="1988532" y="848244"/>
                  <a:pt x="1796059" y="810439"/>
                  <a:pt x="1636361" y="830997"/>
                </a:cubicBezTo>
                <a:cubicBezTo>
                  <a:pt x="1476663" y="851555"/>
                  <a:pt x="1334532" y="850027"/>
                  <a:pt x="1108087" y="830997"/>
                </a:cubicBezTo>
                <a:cubicBezTo>
                  <a:pt x="881642" y="811967"/>
                  <a:pt x="423328" y="797251"/>
                  <a:pt x="0" y="830997"/>
                </a:cubicBezTo>
                <a:cubicBezTo>
                  <a:pt x="10870" y="720500"/>
                  <a:pt x="-4053" y="546190"/>
                  <a:pt x="0" y="432118"/>
                </a:cubicBezTo>
                <a:cubicBezTo>
                  <a:pt x="4053" y="318046"/>
                  <a:pt x="19309" y="14005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Kleine Schicht, aber äußerst wichtig für den Wald</a:t>
            </a:r>
          </a:p>
        </p:txBody>
      </p:sp>
      <p:sp>
        <p:nvSpPr>
          <p:cNvPr id="17" name="Textfeld 16">
            <a:extLst>
              <a:ext uri="{FF2B5EF4-FFF2-40B4-BE49-F238E27FC236}">
                <a16:creationId xmlns:a16="http://schemas.microsoft.com/office/drawing/2014/main" id="{ADD87B21-5161-4A37-9B19-180E7EBE5880}"/>
              </a:ext>
            </a:extLst>
          </p:cNvPr>
          <p:cNvSpPr txBox="1"/>
          <p:nvPr/>
        </p:nvSpPr>
        <p:spPr>
          <a:xfrm>
            <a:off x="7954441" y="5033558"/>
            <a:ext cx="3865419" cy="830997"/>
          </a:xfrm>
          <a:custGeom>
            <a:avLst/>
            <a:gdLst>
              <a:gd name="connsiteX0" fmla="*/ 0 w 3865419"/>
              <a:gd name="connsiteY0" fmla="*/ 0 h 830997"/>
              <a:gd name="connsiteX1" fmla="*/ 528274 w 3865419"/>
              <a:gd name="connsiteY1" fmla="*/ 0 h 830997"/>
              <a:gd name="connsiteX2" fmla="*/ 1172510 w 3865419"/>
              <a:gd name="connsiteY2" fmla="*/ 0 h 830997"/>
              <a:gd name="connsiteX3" fmla="*/ 1855401 w 3865419"/>
              <a:gd name="connsiteY3" fmla="*/ 0 h 830997"/>
              <a:gd name="connsiteX4" fmla="*/ 2499638 w 3865419"/>
              <a:gd name="connsiteY4" fmla="*/ 0 h 830997"/>
              <a:gd name="connsiteX5" fmla="*/ 3066566 w 3865419"/>
              <a:gd name="connsiteY5" fmla="*/ 0 h 830997"/>
              <a:gd name="connsiteX6" fmla="*/ 3865419 w 3865419"/>
              <a:gd name="connsiteY6" fmla="*/ 0 h 830997"/>
              <a:gd name="connsiteX7" fmla="*/ 3865419 w 3865419"/>
              <a:gd name="connsiteY7" fmla="*/ 423808 h 830997"/>
              <a:gd name="connsiteX8" fmla="*/ 3865419 w 3865419"/>
              <a:gd name="connsiteY8" fmla="*/ 830997 h 830997"/>
              <a:gd name="connsiteX9" fmla="*/ 3221183 w 3865419"/>
              <a:gd name="connsiteY9" fmla="*/ 830997 h 830997"/>
              <a:gd name="connsiteX10" fmla="*/ 2615600 w 3865419"/>
              <a:gd name="connsiteY10" fmla="*/ 830997 h 830997"/>
              <a:gd name="connsiteX11" fmla="*/ 1894055 w 3865419"/>
              <a:gd name="connsiteY11" fmla="*/ 830997 h 830997"/>
              <a:gd name="connsiteX12" fmla="*/ 1249819 w 3865419"/>
              <a:gd name="connsiteY12" fmla="*/ 830997 h 830997"/>
              <a:gd name="connsiteX13" fmla="*/ 721545 w 3865419"/>
              <a:gd name="connsiteY13" fmla="*/ 830997 h 830997"/>
              <a:gd name="connsiteX14" fmla="*/ 0 w 3865419"/>
              <a:gd name="connsiteY14" fmla="*/ 830997 h 830997"/>
              <a:gd name="connsiteX15" fmla="*/ 0 w 3865419"/>
              <a:gd name="connsiteY15" fmla="*/ 407189 h 830997"/>
              <a:gd name="connsiteX16" fmla="*/ 0 w 3865419"/>
              <a:gd name="connsiteY16"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65419" h="830997" fill="none" extrusionOk="0">
                <a:moveTo>
                  <a:pt x="0" y="0"/>
                </a:moveTo>
                <a:cubicBezTo>
                  <a:pt x="111335" y="-8584"/>
                  <a:pt x="328803" y="-13248"/>
                  <a:pt x="528274" y="0"/>
                </a:cubicBezTo>
                <a:cubicBezTo>
                  <a:pt x="727745" y="13248"/>
                  <a:pt x="909285" y="7442"/>
                  <a:pt x="1172510" y="0"/>
                </a:cubicBezTo>
                <a:cubicBezTo>
                  <a:pt x="1435735" y="-7442"/>
                  <a:pt x="1576675" y="-10520"/>
                  <a:pt x="1855401" y="0"/>
                </a:cubicBezTo>
                <a:cubicBezTo>
                  <a:pt x="2134127" y="10520"/>
                  <a:pt x="2213125" y="-1368"/>
                  <a:pt x="2499638" y="0"/>
                </a:cubicBezTo>
                <a:cubicBezTo>
                  <a:pt x="2786151" y="1368"/>
                  <a:pt x="2882007" y="8633"/>
                  <a:pt x="3066566" y="0"/>
                </a:cubicBezTo>
                <a:cubicBezTo>
                  <a:pt x="3251125" y="-8633"/>
                  <a:pt x="3513376" y="-11212"/>
                  <a:pt x="3865419" y="0"/>
                </a:cubicBezTo>
                <a:cubicBezTo>
                  <a:pt x="3856678" y="210765"/>
                  <a:pt x="3876737" y="329970"/>
                  <a:pt x="3865419" y="423808"/>
                </a:cubicBezTo>
                <a:cubicBezTo>
                  <a:pt x="3854101" y="517646"/>
                  <a:pt x="3848193" y="684082"/>
                  <a:pt x="3865419" y="830997"/>
                </a:cubicBezTo>
                <a:cubicBezTo>
                  <a:pt x="3549323" y="835786"/>
                  <a:pt x="3363089" y="826914"/>
                  <a:pt x="3221183" y="830997"/>
                </a:cubicBezTo>
                <a:cubicBezTo>
                  <a:pt x="3079277" y="835080"/>
                  <a:pt x="2743642" y="837689"/>
                  <a:pt x="2615600" y="830997"/>
                </a:cubicBezTo>
                <a:cubicBezTo>
                  <a:pt x="2487558" y="824305"/>
                  <a:pt x="2150127" y="833067"/>
                  <a:pt x="1894055" y="830997"/>
                </a:cubicBezTo>
                <a:cubicBezTo>
                  <a:pt x="1637984" y="828927"/>
                  <a:pt x="1478879" y="859546"/>
                  <a:pt x="1249819" y="830997"/>
                </a:cubicBezTo>
                <a:cubicBezTo>
                  <a:pt x="1020759" y="802448"/>
                  <a:pt x="950412" y="822786"/>
                  <a:pt x="721545" y="830997"/>
                </a:cubicBezTo>
                <a:cubicBezTo>
                  <a:pt x="492678" y="839208"/>
                  <a:pt x="166289" y="820321"/>
                  <a:pt x="0" y="830997"/>
                </a:cubicBezTo>
                <a:cubicBezTo>
                  <a:pt x="4359" y="628746"/>
                  <a:pt x="-17579" y="544389"/>
                  <a:pt x="0" y="407189"/>
                </a:cubicBezTo>
                <a:cubicBezTo>
                  <a:pt x="17579" y="269989"/>
                  <a:pt x="-3533" y="187577"/>
                  <a:pt x="0" y="0"/>
                </a:cubicBezTo>
                <a:close/>
              </a:path>
              <a:path w="3865419" h="830997" stroke="0" extrusionOk="0">
                <a:moveTo>
                  <a:pt x="0" y="0"/>
                </a:moveTo>
                <a:cubicBezTo>
                  <a:pt x="325711" y="-15207"/>
                  <a:pt x="477890" y="30858"/>
                  <a:pt x="721545" y="0"/>
                </a:cubicBezTo>
                <a:cubicBezTo>
                  <a:pt x="965200" y="-30858"/>
                  <a:pt x="1078592" y="-15640"/>
                  <a:pt x="1404436" y="0"/>
                </a:cubicBezTo>
                <a:cubicBezTo>
                  <a:pt x="1730280" y="15640"/>
                  <a:pt x="1827337" y="-1715"/>
                  <a:pt x="2048672" y="0"/>
                </a:cubicBezTo>
                <a:cubicBezTo>
                  <a:pt x="2270007" y="1715"/>
                  <a:pt x="2354675" y="5621"/>
                  <a:pt x="2576946" y="0"/>
                </a:cubicBezTo>
                <a:cubicBezTo>
                  <a:pt x="2799217" y="-5621"/>
                  <a:pt x="2968957" y="11213"/>
                  <a:pt x="3143874" y="0"/>
                </a:cubicBezTo>
                <a:cubicBezTo>
                  <a:pt x="3318791" y="-11213"/>
                  <a:pt x="3523893" y="15481"/>
                  <a:pt x="3865419" y="0"/>
                </a:cubicBezTo>
                <a:cubicBezTo>
                  <a:pt x="3850316" y="171694"/>
                  <a:pt x="3860343" y="329398"/>
                  <a:pt x="3865419" y="415499"/>
                </a:cubicBezTo>
                <a:cubicBezTo>
                  <a:pt x="3870495" y="501600"/>
                  <a:pt x="3885105" y="672631"/>
                  <a:pt x="3865419" y="830997"/>
                </a:cubicBezTo>
                <a:cubicBezTo>
                  <a:pt x="3722268" y="851966"/>
                  <a:pt x="3416521" y="812131"/>
                  <a:pt x="3298491" y="830997"/>
                </a:cubicBezTo>
                <a:cubicBezTo>
                  <a:pt x="3180461" y="849863"/>
                  <a:pt x="2923306" y="842867"/>
                  <a:pt x="2731563" y="830997"/>
                </a:cubicBezTo>
                <a:cubicBezTo>
                  <a:pt x="2539820" y="819127"/>
                  <a:pt x="2340738" y="813750"/>
                  <a:pt x="2164635" y="830997"/>
                </a:cubicBezTo>
                <a:cubicBezTo>
                  <a:pt x="1988532" y="848244"/>
                  <a:pt x="1796059" y="810439"/>
                  <a:pt x="1636361" y="830997"/>
                </a:cubicBezTo>
                <a:cubicBezTo>
                  <a:pt x="1476663" y="851555"/>
                  <a:pt x="1334532" y="850027"/>
                  <a:pt x="1108087" y="830997"/>
                </a:cubicBezTo>
                <a:cubicBezTo>
                  <a:pt x="881642" y="811967"/>
                  <a:pt x="423328" y="797251"/>
                  <a:pt x="0" y="830997"/>
                </a:cubicBezTo>
                <a:cubicBezTo>
                  <a:pt x="10870" y="720500"/>
                  <a:pt x="-4053" y="546190"/>
                  <a:pt x="0" y="432118"/>
                </a:cubicBezTo>
                <a:cubicBezTo>
                  <a:pt x="4053" y="318046"/>
                  <a:pt x="19309" y="14005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Spinnen und Amphibien wie Frösche oder Salamander</a:t>
            </a:r>
          </a:p>
        </p:txBody>
      </p:sp>
      <p:sp>
        <p:nvSpPr>
          <p:cNvPr id="18" name="Textfeld 17">
            <a:extLst>
              <a:ext uri="{FF2B5EF4-FFF2-40B4-BE49-F238E27FC236}">
                <a16:creationId xmlns:a16="http://schemas.microsoft.com/office/drawing/2014/main" id="{4E23C11A-4E7D-4BDD-99C2-58E6F0D2592E}"/>
              </a:ext>
            </a:extLst>
          </p:cNvPr>
          <p:cNvSpPr txBox="1"/>
          <p:nvPr/>
        </p:nvSpPr>
        <p:spPr>
          <a:xfrm>
            <a:off x="3554220" y="4103612"/>
            <a:ext cx="2137054" cy="461665"/>
          </a:xfrm>
          <a:custGeom>
            <a:avLst/>
            <a:gdLst>
              <a:gd name="connsiteX0" fmla="*/ 0 w 2137054"/>
              <a:gd name="connsiteY0" fmla="*/ 0 h 461665"/>
              <a:gd name="connsiteX1" fmla="*/ 512893 w 2137054"/>
              <a:gd name="connsiteY1" fmla="*/ 0 h 461665"/>
              <a:gd name="connsiteX2" fmla="*/ 1047156 w 2137054"/>
              <a:gd name="connsiteY2" fmla="*/ 0 h 461665"/>
              <a:gd name="connsiteX3" fmla="*/ 1581420 w 2137054"/>
              <a:gd name="connsiteY3" fmla="*/ 0 h 461665"/>
              <a:gd name="connsiteX4" fmla="*/ 2137054 w 2137054"/>
              <a:gd name="connsiteY4" fmla="*/ 0 h 461665"/>
              <a:gd name="connsiteX5" fmla="*/ 2137054 w 2137054"/>
              <a:gd name="connsiteY5" fmla="*/ 461665 h 461665"/>
              <a:gd name="connsiteX6" fmla="*/ 1645532 w 2137054"/>
              <a:gd name="connsiteY6" fmla="*/ 461665 h 461665"/>
              <a:gd name="connsiteX7" fmla="*/ 1132639 w 2137054"/>
              <a:gd name="connsiteY7" fmla="*/ 461665 h 461665"/>
              <a:gd name="connsiteX8" fmla="*/ 619746 w 2137054"/>
              <a:gd name="connsiteY8" fmla="*/ 461665 h 461665"/>
              <a:gd name="connsiteX9" fmla="*/ 0 w 2137054"/>
              <a:gd name="connsiteY9" fmla="*/ 461665 h 461665"/>
              <a:gd name="connsiteX10" fmla="*/ 0 w 2137054"/>
              <a:gd name="connsiteY10"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37054" h="461665" fill="none" extrusionOk="0">
                <a:moveTo>
                  <a:pt x="0" y="0"/>
                </a:moveTo>
                <a:cubicBezTo>
                  <a:pt x="176381" y="-6055"/>
                  <a:pt x="343639" y="9674"/>
                  <a:pt x="512893" y="0"/>
                </a:cubicBezTo>
                <a:cubicBezTo>
                  <a:pt x="682147" y="-9674"/>
                  <a:pt x="919693" y="-2998"/>
                  <a:pt x="1047156" y="0"/>
                </a:cubicBezTo>
                <a:cubicBezTo>
                  <a:pt x="1174619" y="2998"/>
                  <a:pt x="1378129" y="20813"/>
                  <a:pt x="1581420" y="0"/>
                </a:cubicBezTo>
                <a:cubicBezTo>
                  <a:pt x="1784711" y="-20813"/>
                  <a:pt x="1999148" y="-6691"/>
                  <a:pt x="2137054" y="0"/>
                </a:cubicBezTo>
                <a:cubicBezTo>
                  <a:pt x="2118828" y="185604"/>
                  <a:pt x="2136580" y="291320"/>
                  <a:pt x="2137054" y="461665"/>
                </a:cubicBezTo>
                <a:cubicBezTo>
                  <a:pt x="1933990" y="464156"/>
                  <a:pt x="1775256" y="443414"/>
                  <a:pt x="1645532" y="461665"/>
                </a:cubicBezTo>
                <a:cubicBezTo>
                  <a:pt x="1515808" y="479916"/>
                  <a:pt x="1246736" y="475968"/>
                  <a:pt x="1132639" y="461665"/>
                </a:cubicBezTo>
                <a:cubicBezTo>
                  <a:pt x="1018542" y="447362"/>
                  <a:pt x="742531" y="465414"/>
                  <a:pt x="619746" y="461665"/>
                </a:cubicBezTo>
                <a:cubicBezTo>
                  <a:pt x="496961" y="457916"/>
                  <a:pt x="210375" y="450447"/>
                  <a:pt x="0" y="461665"/>
                </a:cubicBezTo>
                <a:cubicBezTo>
                  <a:pt x="19458" y="242418"/>
                  <a:pt x="-18471" y="200243"/>
                  <a:pt x="0" y="0"/>
                </a:cubicBezTo>
                <a:close/>
              </a:path>
              <a:path w="2137054" h="461665" stroke="0" extrusionOk="0">
                <a:moveTo>
                  <a:pt x="0" y="0"/>
                </a:moveTo>
                <a:cubicBezTo>
                  <a:pt x="245254" y="534"/>
                  <a:pt x="444777" y="960"/>
                  <a:pt x="577005" y="0"/>
                </a:cubicBezTo>
                <a:cubicBezTo>
                  <a:pt x="709234" y="-960"/>
                  <a:pt x="1019647" y="3139"/>
                  <a:pt x="1132639" y="0"/>
                </a:cubicBezTo>
                <a:cubicBezTo>
                  <a:pt x="1245631" y="-3139"/>
                  <a:pt x="1515832" y="20940"/>
                  <a:pt x="1666902" y="0"/>
                </a:cubicBezTo>
                <a:cubicBezTo>
                  <a:pt x="1817972" y="-20940"/>
                  <a:pt x="2030665" y="-17713"/>
                  <a:pt x="2137054" y="0"/>
                </a:cubicBezTo>
                <a:cubicBezTo>
                  <a:pt x="2131418" y="198869"/>
                  <a:pt x="2128132" y="285155"/>
                  <a:pt x="2137054" y="461665"/>
                </a:cubicBezTo>
                <a:cubicBezTo>
                  <a:pt x="1940029" y="480891"/>
                  <a:pt x="1823479" y="473168"/>
                  <a:pt x="1624161" y="461665"/>
                </a:cubicBezTo>
                <a:cubicBezTo>
                  <a:pt x="1424843" y="450162"/>
                  <a:pt x="1326458" y="474838"/>
                  <a:pt x="1154009" y="461665"/>
                </a:cubicBezTo>
                <a:cubicBezTo>
                  <a:pt x="981560" y="448492"/>
                  <a:pt x="807685" y="444814"/>
                  <a:pt x="683857" y="461665"/>
                </a:cubicBezTo>
                <a:cubicBezTo>
                  <a:pt x="560029" y="478516"/>
                  <a:pt x="235859" y="492701"/>
                  <a:pt x="0" y="461665"/>
                </a:cubicBezTo>
                <a:cubicBezTo>
                  <a:pt x="-23042" y="281175"/>
                  <a:pt x="11703" y="11196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Mäuse und Igel</a:t>
            </a:r>
          </a:p>
        </p:txBody>
      </p:sp>
    </p:spTree>
    <p:extLst>
      <p:ext uri="{BB962C8B-B14F-4D97-AF65-F5344CB8AC3E}">
        <p14:creationId xmlns:p14="http://schemas.microsoft.com/office/powerpoint/2010/main" val="623762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1026"/>
                                        </p:tgtEl>
                                        <p:attrNameLst>
                                          <p:attrName>style.visibility</p:attrName>
                                        </p:attrNameLst>
                                      </p:cBhvr>
                                      <p:to>
                                        <p:strVal val="visible"/>
                                      </p:to>
                                    </p:set>
                                    <p:animEffect transition="in" filter="barn(inVertical)">
                                      <p:cBhvr>
                                        <p:cTn id="40" dur="500"/>
                                        <p:tgtEl>
                                          <p:spTgt spid="1026"/>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xit" presetSubtype="21" fill="hold" nodeType="clickEffect">
                                  <p:stCondLst>
                                    <p:cond delay="0"/>
                                  </p:stCondLst>
                                  <p:childTnLst>
                                    <p:animEffect transition="out" filter="barn(inVertical)">
                                      <p:cBhvr>
                                        <p:cTn id="44" dur="500"/>
                                        <p:tgtEl>
                                          <p:spTgt spid="1026"/>
                                        </p:tgtEl>
                                      </p:cBhvr>
                                    </p:animEffect>
                                    <p:set>
                                      <p:cBhvr>
                                        <p:cTn id="45" dur="1" fill="hold">
                                          <p:stCondLst>
                                            <p:cond delay="499"/>
                                          </p:stCondLst>
                                        </p:cTn>
                                        <p:tgtEl>
                                          <p:spTgt spid="1026"/>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1000"/>
                                        <p:tgtEl>
                                          <p:spTgt spid="12"/>
                                        </p:tgtEl>
                                      </p:cBhvr>
                                    </p:animEffect>
                                    <p:anim calcmode="lin" valueType="num">
                                      <p:cBhvr>
                                        <p:cTn id="51" dur="1000" fill="hold"/>
                                        <p:tgtEl>
                                          <p:spTgt spid="12"/>
                                        </p:tgtEl>
                                        <p:attrNameLst>
                                          <p:attrName>ppt_x</p:attrName>
                                        </p:attrNameLst>
                                      </p:cBhvr>
                                      <p:tavLst>
                                        <p:tav tm="0">
                                          <p:val>
                                            <p:strVal val="#ppt_x"/>
                                          </p:val>
                                        </p:tav>
                                        <p:tav tm="100000">
                                          <p:val>
                                            <p:strVal val="#ppt_x"/>
                                          </p:val>
                                        </p:tav>
                                      </p:tavLst>
                                    </p:anim>
                                    <p:anim calcmode="lin" valueType="num">
                                      <p:cBhvr>
                                        <p:cTn id="52" dur="1000" fill="hold"/>
                                        <p:tgtEl>
                                          <p:spTgt spid="12"/>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1000"/>
                                        <p:tgtEl>
                                          <p:spTgt spid="17"/>
                                        </p:tgtEl>
                                      </p:cBhvr>
                                    </p:animEffect>
                                    <p:anim calcmode="lin" valueType="num">
                                      <p:cBhvr>
                                        <p:cTn id="70" dur="1000" fill="hold"/>
                                        <p:tgtEl>
                                          <p:spTgt spid="17"/>
                                        </p:tgtEl>
                                        <p:attrNameLst>
                                          <p:attrName>ppt_x</p:attrName>
                                        </p:attrNameLst>
                                      </p:cBhvr>
                                      <p:tavLst>
                                        <p:tav tm="0">
                                          <p:val>
                                            <p:strVal val="#ppt_x"/>
                                          </p:val>
                                        </p:tav>
                                        <p:tav tm="100000">
                                          <p:val>
                                            <p:strVal val="#ppt_x"/>
                                          </p:val>
                                        </p:tav>
                                      </p:tavLst>
                                    </p:anim>
                                    <p:anim calcmode="lin" valueType="num">
                                      <p:cBhvr>
                                        <p:cTn id="7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1000"/>
                                        <p:tgtEl>
                                          <p:spTgt spid="18"/>
                                        </p:tgtEl>
                                      </p:cBhvr>
                                    </p:animEffect>
                                    <p:anim calcmode="lin" valueType="num">
                                      <p:cBhvr>
                                        <p:cTn id="77" dur="1000" fill="hold"/>
                                        <p:tgtEl>
                                          <p:spTgt spid="18"/>
                                        </p:tgtEl>
                                        <p:attrNameLst>
                                          <p:attrName>ppt_x</p:attrName>
                                        </p:attrNameLst>
                                      </p:cBhvr>
                                      <p:tavLst>
                                        <p:tav tm="0">
                                          <p:val>
                                            <p:strVal val="#ppt_x"/>
                                          </p:val>
                                        </p:tav>
                                        <p:tav tm="100000">
                                          <p:val>
                                            <p:strVal val="#ppt_x"/>
                                          </p:val>
                                        </p:tav>
                                      </p:tavLst>
                                    </p:anim>
                                    <p:anim calcmode="lin" valueType="num">
                                      <p:cBhvr>
                                        <p:cTn id="7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8" grpId="0" animBg="1"/>
      <p:bldP spid="9" grpId="0" animBg="1"/>
      <p:bldP spid="16" grpId="0" animBg="1"/>
      <p:bldP spid="12" grpId="0" animBg="1"/>
      <p:bldP spid="15" grpId="0" animBg="1"/>
      <p:bldP spid="17"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E33FF6-365D-417F-90AD-1620CEE2F050}"/>
              </a:ext>
            </a:extLst>
          </p:cNvPr>
          <p:cNvSpPr>
            <a:spLocks noGrp="1"/>
          </p:cNvSpPr>
          <p:nvPr>
            <p:ph type="title"/>
          </p:nvPr>
        </p:nvSpPr>
        <p:spPr>
          <a:xfrm>
            <a:off x="838200" y="109631"/>
            <a:ext cx="10515600" cy="1325563"/>
          </a:xfrm>
        </p:spPr>
        <p:txBody>
          <a:bodyPr/>
          <a:lstStyle/>
          <a:p>
            <a:pPr algn="ctr"/>
            <a:r>
              <a:rPr lang="de-DE" sz="8000" dirty="0">
                <a:latin typeface="Grundschrift" panose="03010100010101010101" pitchFamily="66" charset="0"/>
              </a:rPr>
              <a:t>Krautschicht</a:t>
            </a:r>
            <a:endParaRPr lang="de-DE" dirty="0">
              <a:latin typeface="Grundschrift" panose="03010100010101010101" pitchFamily="66" charset="0"/>
            </a:endParaRPr>
          </a:p>
        </p:txBody>
      </p:sp>
      <p:pic>
        <p:nvPicPr>
          <p:cNvPr id="5" name="Inhaltsplatzhalter 4">
            <a:extLst>
              <a:ext uri="{FF2B5EF4-FFF2-40B4-BE49-F238E27FC236}">
                <a16:creationId xmlns:a16="http://schemas.microsoft.com/office/drawing/2014/main" id="{89E3FFED-9ADE-47DB-8DB6-90996490A047}"/>
              </a:ext>
            </a:extLst>
          </p:cNvPr>
          <p:cNvPicPr>
            <a:picLocks noGrp="1" noChangeAspect="1"/>
          </p:cNvPicPr>
          <p:nvPr>
            <p:ph idx="1"/>
          </p:nvPr>
        </p:nvPicPr>
        <p:blipFill rotWithShape="1">
          <a:blip r:embed="rId2"/>
          <a:srcRect l="26834" t="59407" r="5405" b="12780"/>
          <a:stretch/>
        </p:blipFill>
        <p:spPr>
          <a:xfrm>
            <a:off x="96404" y="3014987"/>
            <a:ext cx="12095596" cy="2791293"/>
          </a:xfrm>
        </p:spPr>
      </p:pic>
      <p:sp>
        <p:nvSpPr>
          <p:cNvPr id="6" name="Textfeld 5">
            <a:extLst>
              <a:ext uri="{FF2B5EF4-FFF2-40B4-BE49-F238E27FC236}">
                <a16:creationId xmlns:a16="http://schemas.microsoft.com/office/drawing/2014/main" id="{273F8D9F-A666-451C-B3F6-928D7806EDCE}"/>
              </a:ext>
            </a:extLst>
          </p:cNvPr>
          <p:cNvSpPr txBox="1"/>
          <p:nvPr/>
        </p:nvSpPr>
        <p:spPr>
          <a:xfrm>
            <a:off x="4285761" y="1368783"/>
            <a:ext cx="3716882" cy="461665"/>
          </a:xfrm>
          <a:custGeom>
            <a:avLst/>
            <a:gdLst>
              <a:gd name="connsiteX0" fmla="*/ 0 w 3716882"/>
              <a:gd name="connsiteY0" fmla="*/ 0 h 461665"/>
              <a:gd name="connsiteX1" fmla="*/ 693818 w 3716882"/>
              <a:gd name="connsiteY1" fmla="*/ 0 h 461665"/>
              <a:gd name="connsiteX2" fmla="*/ 1350467 w 3716882"/>
              <a:gd name="connsiteY2" fmla="*/ 0 h 461665"/>
              <a:gd name="connsiteX3" fmla="*/ 1969947 w 3716882"/>
              <a:gd name="connsiteY3" fmla="*/ 0 h 461665"/>
              <a:gd name="connsiteX4" fmla="*/ 2589428 w 3716882"/>
              <a:gd name="connsiteY4" fmla="*/ 0 h 461665"/>
              <a:gd name="connsiteX5" fmla="*/ 3716882 w 3716882"/>
              <a:gd name="connsiteY5" fmla="*/ 0 h 461665"/>
              <a:gd name="connsiteX6" fmla="*/ 3716882 w 3716882"/>
              <a:gd name="connsiteY6" fmla="*/ 461665 h 461665"/>
              <a:gd name="connsiteX7" fmla="*/ 3023064 w 3716882"/>
              <a:gd name="connsiteY7" fmla="*/ 461665 h 461665"/>
              <a:gd name="connsiteX8" fmla="*/ 2403584 w 3716882"/>
              <a:gd name="connsiteY8" fmla="*/ 461665 h 461665"/>
              <a:gd name="connsiteX9" fmla="*/ 1858441 w 3716882"/>
              <a:gd name="connsiteY9" fmla="*/ 461665 h 461665"/>
              <a:gd name="connsiteX10" fmla="*/ 1276129 w 3716882"/>
              <a:gd name="connsiteY10" fmla="*/ 461665 h 461665"/>
              <a:gd name="connsiteX11" fmla="*/ 582312 w 3716882"/>
              <a:gd name="connsiteY11" fmla="*/ 461665 h 461665"/>
              <a:gd name="connsiteX12" fmla="*/ 0 w 3716882"/>
              <a:gd name="connsiteY12" fmla="*/ 461665 h 461665"/>
              <a:gd name="connsiteX13" fmla="*/ 0 w 3716882"/>
              <a:gd name="connsiteY1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6882" h="461665" fill="none" extrusionOk="0">
                <a:moveTo>
                  <a:pt x="0" y="0"/>
                </a:moveTo>
                <a:cubicBezTo>
                  <a:pt x="281153" y="2243"/>
                  <a:pt x="514325" y="5274"/>
                  <a:pt x="693818" y="0"/>
                </a:cubicBezTo>
                <a:cubicBezTo>
                  <a:pt x="873311" y="-5274"/>
                  <a:pt x="1150411" y="-21280"/>
                  <a:pt x="1350467" y="0"/>
                </a:cubicBezTo>
                <a:cubicBezTo>
                  <a:pt x="1550523" y="21280"/>
                  <a:pt x="1664550" y="2741"/>
                  <a:pt x="1969947" y="0"/>
                </a:cubicBezTo>
                <a:cubicBezTo>
                  <a:pt x="2275344" y="-2741"/>
                  <a:pt x="2354693" y="15699"/>
                  <a:pt x="2589428" y="0"/>
                </a:cubicBezTo>
                <a:cubicBezTo>
                  <a:pt x="2824163" y="-15699"/>
                  <a:pt x="3332577" y="3508"/>
                  <a:pt x="3716882" y="0"/>
                </a:cubicBezTo>
                <a:cubicBezTo>
                  <a:pt x="3723834" y="211485"/>
                  <a:pt x="3731754" y="303475"/>
                  <a:pt x="3716882" y="461665"/>
                </a:cubicBezTo>
                <a:cubicBezTo>
                  <a:pt x="3417392" y="493561"/>
                  <a:pt x="3208656" y="470030"/>
                  <a:pt x="3023064" y="461665"/>
                </a:cubicBezTo>
                <a:cubicBezTo>
                  <a:pt x="2837472" y="453300"/>
                  <a:pt x="2590623" y="446413"/>
                  <a:pt x="2403584" y="461665"/>
                </a:cubicBezTo>
                <a:cubicBezTo>
                  <a:pt x="2216545" y="476917"/>
                  <a:pt x="2088807" y="470740"/>
                  <a:pt x="1858441" y="461665"/>
                </a:cubicBezTo>
                <a:cubicBezTo>
                  <a:pt x="1628075" y="452590"/>
                  <a:pt x="1469324" y="438698"/>
                  <a:pt x="1276129" y="461665"/>
                </a:cubicBezTo>
                <a:cubicBezTo>
                  <a:pt x="1082934" y="484632"/>
                  <a:pt x="834169" y="484583"/>
                  <a:pt x="582312" y="461665"/>
                </a:cubicBezTo>
                <a:cubicBezTo>
                  <a:pt x="330455" y="438747"/>
                  <a:pt x="264775" y="445851"/>
                  <a:pt x="0" y="461665"/>
                </a:cubicBezTo>
                <a:cubicBezTo>
                  <a:pt x="20825" y="368009"/>
                  <a:pt x="-7462" y="118995"/>
                  <a:pt x="0" y="0"/>
                </a:cubicBezTo>
                <a:close/>
              </a:path>
              <a:path w="3716882" h="461665"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693869" y="131886"/>
                  <a:pt x="3731616" y="262987"/>
                  <a:pt x="3716882" y="461665"/>
                </a:cubicBezTo>
                <a:cubicBezTo>
                  <a:pt x="3570270" y="447312"/>
                  <a:pt x="3443686" y="481150"/>
                  <a:pt x="3171739" y="461665"/>
                </a:cubicBezTo>
                <a:cubicBezTo>
                  <a:pt x="2899792" y="442180"/>
                  <a:pt x="2854197" y="440085"/>
                  <a:pt x="2589428" y="461665"/>
                </a:cubicBezTo>
                <a:cubicBezTo>
                  <a:pt x="2324659" y="483245"/>
                  <a:pt x="2234173" y="436610"/>
                  <a:pt x="2044285" y="461665"/>
                </a:cubicBezTo>
                <a:cubicBezTo>
                  <a:pt x="1854397" y="486720"/>
                  <a:pt x="1727325" y="478129"/>
                  <a:pt x="1499142" y="461665"/>
                </a:cubicBezTo>
                <a:cubicBezTo>
                  <a:pt x="1270959" y="445201"/>
                  <a:pt x="1192555" y="458726"/>
                  <a:pt x="991169" y="461665"/>
                </a:cubicBezTo>
                <a:cubicBezTo>
                  <a:pt x="789783" y="464604"/>
                  <a:pt x="326854" y="492157"/>
                  <a:pt x="0" y="461665"/>
                </a:cubicBezTo>
                <a:cubicBezTo>
                  <a:pt x="4789" y="329591"/>
                  <a:pt x="-15040" y="17191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„1. Stock“ des Waldes</a:t>
            </a:r>
          </a:p>
        </p:txBody>
      </p:sp>
      <p:sp>
        <p:nvSpPr>
          <p:cNvPr id="7" name="Textfeld 6">
            <a:extLst>
              <a:ext uri="{FF2B5EF4-FFF2-40B4-BE49-F238E27FC236}">
                <a16:creationId xmlns:a16="http://schemas.microsoft.com/office/drawing/2014/main" id="{6F5F5D88-01D3-4785-AAD9-2C7FE394836C}"/>
              </a:ext>
            </a:extLst>
          </p:cNvPr>
          <p:cNvSpPr txBox="1"/>
          <p:nvPr/>
        </p:nvSpPr>
        <p:spPr>
          <a:xfrm>
            <a:off x="6320750" y="2579244"/>
            <a:ext cx="3172874" cy="830997"/>
          </a:xfrm>
          <a:custGeom>
            <a:avLst/>
            <a:gdLst>
              <a:gd name="connsiteX0" fmla="*/ 0 w 3172874"/>
              <a:gd name="connsiteY0" fmla="*/ 0 h 830997"/>
              <a:gd name="connsiteX1" fmla="*/ 698032 w 3172874"/>
              <a:gd name="connsiteY1" fmla="*/ 0 h 830997"/>
              <a:gd name="connsiteX2" fmla="*/ 1364336 w 3172874"/>
              <a:gd name="connsiteY2" fmla="*/ 0 h 830997"/>
              <a:gd name="connsiteX3" fmla="*/ 1998911 w 3172874"/>
              <a:gd name="connsiteY3" fmla="*/ 0 h 830997"/>
              <a:gd name="connsiteX4" fmla="*/ 3172874 w 3172874"/>
              <a:gd name="connsiteY4" fmla="*/ 0 h 830997"/>
              <a:gd name="connsiteX5" fmla="*/ 3172874 w 3172874"/>
              <a:gd name="connsiteY5" fmla="*/ 423808 h 830997"/>
              <a:gd name="connsiteX6" fmla="*/ 3172874 w 3172874"/>
              <a:gd name="connsiteY6" fmla="*/ 830997 h 830997"/>
              <a:gd name="connsiteX7" fmla="*/ 2474842 w 3172874"/>
              <a:gd name="connsiteY7" fmla="*/ 830997 h 830997"/>
              <a:gd name="connsiteX8" fmla="*/ 1840267 w 3172874"/>
              <a:gd name="connsiteY8" fmla="*/ 830997 h 830997"/>
              <a:gd name="connsiteX9" fmla="*/ 1269150 w 3172874"/>
              <a:gd name="connsiteY9" fmla="*/ 830997 h 830997"/>
              <a:gd name="connsiteX10" fmla="*/ 666304 w 3172874"/>
              <a:gd name="connsiteY10" fmla="*/ 830997 h 830997"/>
              <a:gd name="connsiteX11" fmla="*/ 0 w 3172874"/>
              <a:gd name="connsiteY11" fmla="*/ 830997 h 830997"/>
              <a:gd name="connsiteX12" fmla="*/ 0 w 3172874"/>
              <a:gd name="connsiteY12" fmla="*/ 423808 h 830997"/>
              <a:gd name="connsiteX13" fmla="*/ 0 w 3172874"/>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72874" h="830997" fill="none" extrusionOk="0">
                <a:moveTo>
                  <a:pt x="0" y="0"/>
                </a:moveTo>
                <a:cubicBezTo>
                  <a:pt x="332769" y="-17101"/>
                  <a:pt x="412643" y="16846"/>
                  <a:pt x="698032" y="0"/>
                </a:cubicBezTo>
                <a:cubicBezTo>
                  <a:pt x="983421" y="-16846"/>
                  <a:pt x="1156898" y="29094"/>
                  <a:pt x="1364336" y="0"/>
                </a:cubicBezTo>
                <a:cubicBezTo>
                  <a:pt x="1571774" y="-29094"/>
                  <a:pt x="1808841" y="-975"/>
                  <a:pt x="1998911" y="0"/>
                </a:cubicBezTo>
                <a:cubicBezTo>
                  <a:pt x="2188981" y="975"/>
                  <a:pt x="2863553" y="-40046"/>
                  <a:pt x="3172874" y="0"/>
                </a:cubicBezTo>
                <a:cubicBezTo>
                  <a:pt x="3155328" y="128123"/>
                  <a:pt x="3155960" y="250319"/>
                  <a:pt x="3172874" y="423808"/>
                </a:cubicBezTo>
                <a:cubicBezTo>
                  <a:pt x="3189788" y="597297"/>
                  <a:pt x="3163038" y="700391"/>
                  <a:pt x="3172874" y="830997"/>
                </a:cubicBezTo>
                <a:cubicBezTo>
                  <a:pt x="2896967" y="820826"/>
                  <a:pt x="2814211" y="862535"/>
                  <a:pt x="2474842" y="830997"/>
                </a:cubicBezTo>
                <a:cubicBezTo>
                  <a:pt x="2135473" y="799459"/>
                  <a:pt x="2044420" y="861798"/>
                  <a:pt x="1840267" y="830997"/>
                </a:cubicBezTo>
                <a:cubicBezTo>
                  <a:pt x="1636114" y="800196"/>
                  <a:pt x="1448916" y="803204"/>
                  <a:pt x="1269150" y="830997"/>
                </a:cubicBezTo>
                <a:cubicBezTo>
                  <a:pt x="1089384" y="858790"/>
                  <a:pt x="837483" y="819354"/>
                  <a:pt x="666304" y="830997"/>
                </a:cubicBezTo>
                <a:cubicBezTo>
                  <a:pt x="495125" y="842640"/>
                  <a:pt x="278576" y="802821"/>
                  <a:pt x="0" y="830997"/>
                </a:cubicBezTo>
                <a:cubicBezTo>
                  <a:pt x="-13493" y="665002"/>
                  <a:pt x="16979" y="529860"/>
                  <a:pt x="0" y="423808"/>
                </a:cubicBezTo>
                <a:cubicBezTo>
                  <a:pt x="-16979" y="317756"/>
                  <a:pt x="-17577" y="145924"/>
                  <a:pt x="0" y="0"/>
                </a:cubicBezTo>
                <a:close/>
              </a:path>
              <a:path w="3172874" h="830997" stroke="0" extrusionOk="0">
                <a:moveTo>
                  <a:pt x="0" y="0"/>
                </a:moveTo>
                <a:cubicBezTo>
                  <a:pt x="313097" y="-31717"/>
                  <a:pt x="507870" y="-210"/>
                  <a:pt x="698032" y="0"/>
                </a:cubicBezTo>
                <a:cubicBezTo>
                  <a:pt x="888194" y="210"/>
                  <a:pt x="1039208" y="17124"/>
                  <a:pt x="1364336" y="0"/>
                </a:cubicBezTo>
                <a:cubicBezTo>
                  <a:pt x="1689464" y="-17124"/>
                  <a:pt x="1707539" y="29188"/>
                  <a:pt x="1998911" y="0"/>
                </a:cubicBezTo>
                <a:cubicBezTo>
                  <a:pt x="2290284" y="-29188"/>
                  <a:pt x="2374327" y="9067"/>
                  <a:pt x="2538299" y="0"/>
                </a:cubicBezTo>
                <a:cubicBezTo>
                  <a:pt x="2702271" y="-9067"/>
                  <a:pt x="2999541" y="18643"/>
                  <a:pt x="3172874" y="0"/>
                </a:cubicBezTo>
                <a:cubicBezTo>
                  <a:pt x="3164780" y="165256"/>
                  <a:pt x="3189748" y="293619"/>
                  <a:pt x="3172874" y="432118"/>
                </a:cubicBezTo>
                <a:cubicBezTo>
                  <a:pt x="3156000" y="570617"/>
                  <a:pt x="3170210" y="727406"/>
                  <a:pt x="3172874" y="830997"/>
                </a:cubicBezTo>
                <a:cubicBezTo>
                  <a:pt x="3020614" y="851428"/>
                  <a:pt x="2883421" y="843593"/>
                  <a:pt x="2601757" y="830997"/>
                </a:cubicBezTo>
                <a:cubicBezTo>
                  <a:pt x="2320093" y="818401"/>
                  <a:pt x="2183237" y="857495"/>
                  <a:pt x="1998911" y="830997"/>
                </a:cubicBezTo>
                <a:cubicBezTo>
                  <a:pt x="1814585" y="804499"/>
                  <a:pt x="1609164" y="849449"/>
                  <a:pt x="1427793" y="830997"/>
                </a:cubicBezTo>
                <a:cubicBezTo>
                  <a:pt x="1246422" y="812545"/>
                  <a:pt x="1007482" y="833963"/>
                  <a:pt x="856676" y="830997"/>
                </a:cubicBezTo>
                <a:cubicBezTo>
                  <a:pt x="705870" y="828031"/>
                  <a:pt x="323808" y="849235"/>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Gräser, Farne, Kräuter und Blütenpflanzen</a:t>
            </a:r>
          </a:p>
        </p:txBody>
      </p:sp>
      <p:sp>
        <p:nvSpPr>
          <p:cNvPr id="8" name="Textfeld 7">
            <a:extLst>
              <a:ext uri="{FF2B5EF4-FFF2-40B4-BE49-F238E27FC236}">
                <a16:creationId xmlns:a16="http://schemas.microsoft.com/office/drawing/2014/main" id="{AAD116A5-50A1-48B1-9E48-3AB7D25EC4B9}"/>
              </a:ext>
            </a:extLst>
          </p:cNvPr>
          <p:cNvSpPr txBox="1"/>
          <p:nvPr/>
        </p:nvSpPr>
        <p:spPr>
          <a:xfrm>
            <a:off x="3622374" y="2137304"/>
            <a:ext cx="2312263" cy="461665"/>
          </a:xfrm>
          <a:custGeom>
            <a:avLst/>
            <a:gdLst>
              <a:gd name="connsiteX0" fmla="*/ 0 w 2312263"/>
              <a:gd name="connsiteY0" fmla="*/ 0 h 461665"/>
              <a:gd name="connsiteX1" fmla="*/ 554943 w 2312263"/>
              <a:gd name="connsiteY1" fmla="*/ 0 h 461665"/>
              <a:gd name="connsiteX2" fmla="*/ 1133009 w 2312263"/>
              <a:gd name="connsiteY2" fmla="*/ 0 h 461665"/>
              <a:gd name="connsiteX3" fmla="*/ 1711075 w 2312263"/>
              <a:gd name="connsiteY3" fmla="*/ 0 h 461665"/>
              <a:gd name="connsiteX4" fmla="*/ 2312263 w 2312263"/>
              <a:gd name="connsiteY4" fmla="*/ 0 h 461665"/>
              <a:gd name="connsiteX5" fmla="*/ 2312263 w 2312263"/>
              <a:gd name="connsiteY5" fmla="*/ 461665 h 461665"/>
              <a:gd name="connsiteX6" fmla="*/ 1780443 w 2312263"/>
              <a:gd name="connsiteY6" fmla="*/ 461665 h 461665"/>
              <a:gd name="connsiteX7" fmla="*/ 1225499 w 2312263"/>
              <a:gd name="connsiteY7" fmla="*/ 461665 h 461665"/>
              <a:gd name="connsiteX8" fmla="*/ 670556 w 2312263"/>
              <a:gd name="connsiteY8" fmla="*/ 461665 h 461665"/>
              <a:gd name="connsiteX9" fmla="*/ 0 w 2312263"/>
              <a:gd name="connsiteY9" fmla="*/ 461665 h 461665"/>
              <a:gd name="connsiteX10" fmla="*/ 0 w 2312263"/>
              <a:gd name="connsiteY10"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12263" h="461665" fill="none" extrusionOk="0">
                <a:moveTo>
                  <a:pt x="0" y="0"/>
                </a:moveTo>
                <a:cubicBezTo>
                  <a:pt x="157438" y="18315"/>
                  <a:pt x="363504" y="6404"/>
                  <a:pt x="554943" y="0"/>
                </a:cubicBezTo>
                <a:cubicBezTo>
                  <a:pt x="746382" y="-6404"/>
                  <a:pt x="867868" y="-12557"/>
                  <a:pt x="1133009" y="0"/>
                </a:cubicBezTo>
                <a:cubicBezTo>
                  <a:pt x="1398150" y="12557"/>
                  <a:pt x="1549789" y="-5231"/>
                  <a:pt x="1711075" y="0"/>
                </a:cubicBezTo>
                <a:cubicBezTo>
                  <a:pt x="1872361" y="5231"/>
                  <a:pt x="2030663" y="15719"/>
                  <a:pt x="2312263" y="0"/>
                </a:cubicBezTo>
                <a:cubicBezTo>
                  <a:pt x="2294037" y="185604"/>
                  <a:pt x="2311789" y="291320"/>
                  <a:pt x="2312263" y="461665"/>
                </a:cubicBezTo>
                <a:cubicBezTo>
                  <a:pt x="2181200" y="450078"/>
                  <a:pt x="2043537" y="476849"/>
                  <a:pt x="1780443" y="461665"/>
                </a:cubicBezTo>
                <a:cubicBezTo>
                  <a:pt x="1517349" y="446481"/>
                  <a:pt x="1490592" y="462657"/>
                  <a:pt x="1225499" y="461665"/>
                </a:cubicBezTo>
                <a:cubicBezTo>
                  <a:pt x="960406" y="460673"/>
                  <a:pt x="919925" y="459286"/>
                  <a:pt x="670556" y="461665"/>
                </a:cubicBezTo>
                <a:cubicBezTo>
                  <a:pt x="421187" y="464044"/>
                  <a:pt x="228529" y="477384"/>
                  <a:pt x="0" y="461665"/>
                </a:cubicBezTo>
                <a:cubicBezTo>
                  <a:pt x="19458" y="242418"/>
                  <a:pt x="-18471" y="200243"/>
                  <a:pt x="0" y="0"/>
                </a:cubicBezTo>
                <a:close/>
              </a:path>
              <a:path w="2312263" h="461665" stroke="0" extrusionOk="0">
                <a:moveTo>
                  <a:pt x="0" y="0"/>
                </a:moveTo>
                <a:cubicBezTo>
                  <a:pt x="177198" y="10399"/>
                  <a:pt x="362743" y="-6318"/>
                  <a:pt x="624311" y="0"/>
                </a:cubicBezTo>
                <a:cubicBezTo>
                  <a:pt x="885879" y="6318"/>
                  <a:pt x="1045272" y="6728"/>
                  <a:pt x="1225499" y="0"/>
                </a:cubicBezTo>
                <a:cubicBezTo>
                  <a:pt x="1405726" y="-6728"/>
                  <a:pt x="1607586" y="-140"/>
                  <a:pt x="1803565" y="0"/>
                </a:cubicBezTo>
                <a:cubicBezTo>
                  <a:pt x="1999544" y="140"/>
                  <a:pt x="2180307" y="8529"/>
                  <a:pt x="2312263" y="0"/>
                </a:cubicBezTo>
                <a:cubicBezTo>
                  <a:pt x="2306627" y="198869"/>
                  <a:pt x="2303341" y="285155"/>
                  <a:pt x="2312263" y="461665"/>
                </a:cubicBezTo>
                <a:cubicBezTo>
                  <a:pt x="2177577" y="479767"/>
                  <a:pt x="1983836" y="473941"/>
                  <a:pt x="1757320" y="461665"/>
                </a:cubicBezTo>
                <a:cubicBezTo>
                  <a:pt x="1530804" y="449389"/>
                  <a:pt x="1351038" y="453354"/>
                  <a:pt x="1248622" y="461665"/>
                </a:cubicBezTo>
                <a:cubicBezTo>
                  <a:pt x="1146206" y="469976"/>
                  <a:pt x="969270" y="475535"/>
                  <a:pt x="739924" y="461665"/>
                </a:cubicBezTo>
                <a:cubicBezTo>
                  <a:pt x="510578" y="447795"/>
                  <a:pt x="263162" y="453192"/>
                  <a:pt x="0" y="461665"/>
                </a:cubicBezTo>
                <a:cubicBezTo>
                  <a:pt x="-23042" y="281175"/>
                  <a:pt x="11703" y="11196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ca. 1 Meter hoch</a:t>
            </a:r>
          </a:p>
        </p:txBody>
      </p:sp>
      <p:sp>
        <p:nvSpPr>
          <p:cNvPr id="9" name="Textfeld 8">
            <a:extLst>
              <a:ext uri="{FF2B5EF4-FFF2-40B4-BE49-F238E27FC236}">
                <a16:creationId xmlns:a16="http://schemas.microsoft.com/office/drawing/2014/main" id="{5892D618-B5A4-4C49-8C02-255CC578DAFF}"/>
              </a:ext>
            </a:extLst>
          </p:cNvPr>
          <p:cNvSpPr txBox="1"/>
          <p:nvPr/>
        </p:nvSpPr>
        <p:spPr>
          <a:xfrm>
            <a:off x="2985879" y="5489217"/>
            <a:ext cx="3334871" cy="830997"/>
          </a:xfrm>
          <a:custGeom>
            <a:avLst/>
            <a:gdLst>
              <a:gd name="connsiteX0" fmla="*/ 0 w 3334871"/>
              <a:gd name="connsiteY0" fmla="*/ 0 h 830997"/>
              <a:gd name="connsiteX1" fmla="*/ 733672 w 3334871"/>
              <a:gd name="connsiteY1" fmla="*/ 0 h 830997"/>
              <a:gd name="connsiteX2" fmla="*/ 1433995 w 3334871"/>
              <a:gd name="connsiteY2" fmla="*/ 0 h 830997"/>
              <a:gd name="connsiteX3" fmla="*/ 2100969 w 3334871"/>
              <a:gd name="connsiteY3" fmla="*/ 0 h 830997"/>
              <a:gd name="connsiteX4" fmla="*/ 3334871 w 3334871"/>
              <a:gd name="connsiteY4" fmla="*/ 0 h 830997"/>
              <a:gd name="connsiteX5" fmla="*/ 3334871 w 3334871"/>
              <a:gd name="connsiteY5" fmla="*/ 423808 h 830997"/>
              <a:gd name="connsiteX6" fmla="*/ 3334871 w 3334871"/>
              <a:gd name="connsiteY6" fmla="*/ 830997 h 830997"/>
              <a:gd name="connsiteX7" fmla="*/ 2601199 w 3334871"/>
              <a:gd name="connsiteY7" fmla="*/ 830997 h 830997"/>
              <a:gd name="connsiteX8" fmla="*/ 1934225 w 3334871"/>
              <a:gd name="connsiteY8" fmla="*/ 830997 h 830997"/>
              <a:gd name="connsiteX9" fmla="*/ 1333948 w 3334871"/>
              <a:gd name="connsiteY9" fmla="*/ 830997 h 830997"/>
              <a:gd name="connsiteX10" fmla="*/ 700323 w 3334871"/>
              <a:gd name="connsiteY10" fmla="*/ 830997 h 830997"/>
              <a:gd name="connsiteX11" fmla="*/ 0 w 3334871"/>
              <a:gd name="connsiteY11" fmla="*/ 830997 h 830997"/>
              <a:gd name="connsiteX12" fmla="*/ 0 w 3334871"/>
              <a:gd name="connsiteY12" fmla="*/ 423808 h 830997"/>
              <a:gd name="connsiteX13" fmla="*/ 0 w 3334871"/>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34871" h="830997" fill="none" extrusionOk="0">
                <a:moveTo>
                  <a:pt x="0" y="0"/>
                </a:moveTo>
                <a:cubicBezTo>
                  <a:pt x="346666" y="9126"/>
                  <a:pt x="484063" y="-27272"/>
                  <a:pt x="733672" y="0"/>
                </a:cubicBezTo>
                <a:cubicBezTo>
                  <a:pt x="983281" y="27272"/>
                  <a:pt x="1116690" y="14485"/>
                  <a:pt x="1433995" y="0"/>
                </a:cubicBezTo>
                <a:cubicBezTo>
                  <a:pt x="1751300" y="-14485"/>
                  <a:pt x="1896117" y="6585"/>
                  <a:pt x="2100969" y="0"/>
                </a:cubicBezTo>
                <a:cubicBezTo>
                  <a:pt x="2305821" y="-6585"/>
                  <a:pt x="2792446" y="-52628"/>
                  <a:pt x="3334871" y="0"/>
                </a:cubicBezTo>
                <a:cubicBezTo>
                  <a:pt x="3317325" y="128123"/>
                  <a:pt x="3317957" y="250319"/>
                  <a:pt x="3334871" y="423808"/>
                </a:cubicBezTo>
                <a:cubicBezTo>
                  <a:pt x="3351785" y="597297"/>
                  <a:pt x="3325035" y="700391"/>
                  <a:pt x="3334871" y="830997"/>
                </a:cubicBezTo>
                <a:cubicBezTo>
                  <a:pt x="3003627" y="813890"/>
                  <a:pt x="2879153" y="799229"/>
                  <a:pt x="2601199" y="830997"/>
                </a:cubicBezTo>
                <a:cubicBezTo>
                  <a:pt x="2323245" y="862765"/>
                  <a:pt x="2178836" y="860110"/>
                  <a:pt x="1934225" y="830997"/>
                </a:cubicBezTo>
                <a:cubicBezTo>
                  <a:pt x="1689614" y="801884"/>
                  <a:pt x="1571648" y="818578"/>
                  <a:pt x="1333948" y="830997"/>
                </a:cubicBezTo>
                <a:cubicBezTo>
                  <a:pt x="1096248" y="843416"/>
                  <a:pt x="1014054" y="861847"/>
                  <a:pt x="700323" y="830997"/>
                </a:cubicBezTo>
                <a:cubicBezTo>
                  <a:pt x="386592" y="800147"/>
                  <a:pt x="317366" y="833404"/>
                  <a:pt x="0" y="830997"/>
                </a:cubicBezTo>
                <a:cubicBezTo>
                  <a:pt x="-13493" y="665002"/>
                  <a:pt x="16979" y="529860"/>
                  <a:pt x="0" y="423808"/>
                </a:cubicBezTo>
                <a:cubicBezTo>
                  <a:pt x="-16979" y="317756"/>
                  <a:pt x="-17577" y="145924"/>
                  <a:pt x="0" y="0"/>
                </a:cubicBezTo>
                <a:close/>
              </a:path>
              <a:path w="3334871" h="830997" stroke="0" extrusionOk="0">
                <a:moveTo>
                  <a:pt x="0" y="0"/>
                </a:moveTo>
                <a:cubicBezTo>
                  <a:pt x="241855" y="12668"/>
                  <a:pt x="532379" y="34567"/>
                  <a:pt x="733672" y="0"/>
                </a:cubicBezTo>
                <a:cubicBezTo>
                  <a:pt x="934965" y="-34567"/>
                  <a:pt x="1112482" y="20479"/>
                  <a:pt x="1433995" y="0"/>
                </a:cubicBezTo>
                <a:cubicBezTo>
                  <a:pt x="1755508" y="-20479"/>
                  <a:pt x="1815193" y="15462"/>
                  <a:pt x="2100969" y="0"/>
                </a:cubicBezTo>
                <a:cubicBezTo>
                  <a:pt x="2386745" y="-15462"/>
                  <a:pt x="2411228" y="-20394"/>
                  <a:pt x="2667897" y="0"/>
                </a:cubicBezTo>
                <a:cubicBezTo>
                  <a:pt x="2924566" y="20394"/>
                  <a:pt x="3121885" y="-29805"/>
                  <a:pt x="3334871" y="0"/>
                </a:cubicBezTo>
                <a:cubicBezTo>
                  <a:pt x="3326777" y="165256"/>
                  <a:pt x="3351745" y="293619"/>
                  <a:pt x="3334871" y="432118"/>
                </a:cubicBezTo>
                <a:cubicBezTo>
                  <a:pt x="3317997" y="570617"/>
                  <a:pt x="3332207" y="727406"/>
                  <a:pt x="3334871" y="830997"/>
                </a:cubicBezTo>
                <a:cubicBezTo>
                  <a:pt x="3177703" y="835763"/>
                  <a:pt x="3019577" y="834319"/>
                  <a:pt x="2734594" y="830997"/>
                </a:cubicBezTo>
                <a:cubicBezTo>
                  <a:pt x="2449611" y="827675"/>
                  <a:pt x="2409042" y="853382"/>
                  <a:pt x="2100969" y="830997"/>
                </a:cubicBezTo>
                <a:cubicBezTo>
                  <a:pt x="1792897" y="808612"/>
                  <a:pt x="1739134" y="803215"/>
                  <a:pt x="1500692" y="830997"/>
                </a:cubicBezTo>
                <a:cubicBezTo>
                  <a:pt x="1262250" y="858779"/>
                  <a:pt x="1183601" y="845985"/>
                  <a:pt x="900415" y="830997"/>
                </a:cubicBezTo>
                <a:cubicBezTo>
                  <a:pt x="617229" y="816009"/>
                  <a:pt x="268332" y="816085"/>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Bienen, Hummeln, Käfer und Schmetterlinge</a:t>
            </a:r>
          </a:p>
        </p:txBody>
      </p:sp>
    </p:spTree>
    <p:extLst>
      <p:ext uri="{BB962C8B-B14F-4D97-AF65-F5344CB8AC3E}">
        <p14:creationId xmlns:p14="http://schemas.microsoft.com/office/powerpoint/2010/main" val="1236833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E99C45-7A22-4085-9EF9-01AA8EF582EC}"/>
              </a:ext>
            </a:extLst>
          </p:cNvPr>
          <p:cNvSpPr>
            <a:spLocks noGrp="1"/>
          </p:cNvSpPr>
          <p:nvPr>
            <p:ph type="title"/>
          </p:nvPr>
        </p:nvSpPr>
        <p:spPr>
          <a:xfrm>
            <a:off x="838199" y="18255"/>
            <a:ext cx="10515600" cy="1325563"/>
          </a:xfrm>
        </p:spPr>
        <p:txBody>
          <a:bodyPr/>
          <a:lstStyle/>
          <a:p>
            <a:pPr algn="ctr"/>
            <a:r>
              <a:rPr lang="de-DE" sz="8000" dirty="0">
                <a:latin typeface="Grundschrift" panose="03010100010101010101" pitchFamily="66" charset="0"/>
              </a:rPr>
              <a:t>Strauchschicht</a:t>
            </a:r>
            <a:endParaRPr lang="de-DE" dirty="0">
              <a:latin typeface="Grundschrift" panose="03010100010101010101" pitchFamily="66" charset="0"/>
            </a:endParaRPr>
          </a:p>
        </p:txBody>
      </p:sp>
      <p:pic>
        <p:nvPicPr>
          <p:cNvPr id="5" name="Inhaltsplatzhalter 4">
            <a:extLst>
              <a:ext uri="{FF2B5EF4-FFF2-40B4-BE49-F238E27FC236}">
                <a16:creationId xmlns:a16="http://schemas.microsoft.com/office/drawing/2014/main" id="{7E6D86DE-33C0-40D0-8C42-93A109510915}"/>
              </a:ext>
            </a:extLst>
          </p:cNvPr>
          <p:cNvPicPr>
            <a:picLocks noGrp="1" noChangeAspect="1"/>
          </p:cNvPicPr>
          <p:nvPr>
            <p:ph idx="1"/>
          </p:nvPr>
        </p:nvPicPr>
        <p:blipFill rotWithShape="1">
          <a:blip r:embed="rId2"/>
          <a:srcRect l="26486" t="19233" r="5232" b="55735"/>
          <a:stretch/>
        </p:blipFill>
        <p:spPr>
          <a:xfrm>
            <a:off x="61003" y="2447364"/>
            <a:ext cx="12069994" cy="2487707"/>
          </a:xfrm>
        </p:spPr>
      </p:pic>
      <p:sp>
        <p:nvSpPr>
          <p:cNvPr id="6" name="Textfeld 5">
            <a:extLst>
              <a:ext uri="{FF2B5EF4-FFF2-40B4-BE49-F238E27FC236}">
                <a16:creationId xmlns:a16="http://schemas.microsoft.com/office/drawing/2014/main" id="{F90D1C37-900A-4F35-BE55-86DA16F36F4D}"/>
              </a:ext>
            </a:extLst>
          </p:cNvPr>
          <p:cNvSpPr txBox="1"/>
          <p:nvPr/>
        </p:nvSpPr>
        <p:spPr>
          <a:xfrm>
            <a:off x="4237558" y="1343818"/>
            <a:ext cx="3716882" cy="461665"/>
          </a:xfrm>
          <a:custGeom>
            <a:avLst/>
            <a:gdLst>
              <a:gd name="connsiteX0" fmla="*/ 0 w 3716882"/>
              <a:gd name="connsiteY0" fmla="*/ 0 h 461665"/>
              <a:gd name="connsiteX1" fmla="*/ 693818 w 3716882"/>
              <a:gd name="connsiteY1" fmla="*/ 0 h 461665"/>
              <a:gd name="connsiteX2" fmla="*/ 1350467 w 3716882"/>
              <a:gd name="connsiteY2" fmla="*/ 0 h 461665"/>
              <a:gd name="connsiteX3" fmla="*/ 1969947 w 3716882"/>
              <a:gd name="connsiteY3" fmla="*/ 0 h 461665"/>
              <a:gd name="connsiteX4" fmla="*/ 2589428 w 3716882"/>
              <a:gd name="connsiteY4" fmla="*/ 0 h 461665"/>
              <a:gd name="connsiteX5" fmla="*/ 3716882 w 3716882"/>
              <a:gd name="connsiteY5" fmla="*/ 0 h 461665"/>
              <a:gd name="connsiteX6" fmla="*/ 3716882 w 3716882"/>
              <a:gd name="connsiteY6" fmla="*/ 461665 h 461665"/>
              <a:gd name="connsiteX7" fmla="*/ 3023064 w 3716882"/>
              <a:gd name="connsiteY7" fmla="*/ 461665 h 461665"/>
              <a:gd name="connsiteX8" fmla="*/ 2403584 w 3716882"/>
              <a:gd name="connsiteY8" fmla="*/ 461665 h 461665"/>
              <a:gd name="connsiteX9" fmla="*/ 1858441 w 3716882"/>
              <a:gd name="connsiteY9" fmla="*/ 461665 h 461665"/>
              <a:gd name="connsiteX10" fmla="*/ 1276129 w 3716882"/>
              <a:gd name="connsiteY10" fmla="*/ 461665 h 461665"/>
              <a:gd name="connsiteX11" fmla="*/ 582312 w 3716882"/>
              <a:gd name="connsiteY11" fmla="*/ 461665 h 461665"/>
              <a:gd name="connsiteX12" fmla="*/ 0 w 3716882"/>
              <a:gd name="connsiteY12" fmla="*/ 461665 h 461665"/>
              <a:gd name="connsiteX13" fmla="*/ 0 w 3716882"/>
              <a:gd name="connsiteY1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6882" h="461665" fill="none" extrusionOk="0">
                <a:moveTo>
                  <a:pt x="0" y="0"/>
                </a:moveTo>
                <a:cubicBezTo>
                  <a:pt x="281153" y="2243"/>
                  <a:pt x="514325" y="5274"/>
                  <a:pt x="693818" y="0"/>
                </a:cubicBezTo>
                <a:cubicBezTo>
                  <a:pt x="873311" y="-5274"/>
                  <a:pt x="1150411" y="-21280"/>
                  <a:pt x="1350467" y="0"/>
                </a:cubicBezTo>
                <a:cubicBezTo>
                  <a:pt x="1550523" y="21280"/>
                  <a:pt x="1664550" y="2741"/>
                  <a:pt x="1969947" y="0"/>
                </a:cubicBezTo>
                <a:cubicBezTo>
                  <a:pt x="2275344" y="-2741"/>
                  <a:pt x="2354693" y="15699"/>
                  <a:pt x="2589428" y="0"/>
                </a:cubicBezTo>
                <a:cubicBezTo>
                  <a:pt x="2824163" y="-15699"/>
                  <a:pt x="3332577" y="3508"/>
                  <a:pt x="3716882" y="0"/>
                </a:cubicBezTo>
                <a:cubicBezTo>
                  <a:pt x="3723834" y="211485"/>
                  <a:pt x="3731754" y="303475"/>
                  <a:pt x="3716882" y="461665"/>
                </a:cubicBezTo>
                <a:cubicBezTo>
                  <a:pt x="3417392" y="493561"/>
                  <a:pt x="3208656" y="470030"/>
                  <a:pt x="3023064" y="461665"/>
                </a:cubicBezTo>
                <a:cubicBezTo>
                  <a:pt x="2837472" y="453300"/>
                  <a:pt x="2590623" y="446413"/>
                  <a:pt x="2403584" y="461665"/>
                </a:cubicBezTo>
                <a:cubicBezTo>
                  <a:pt x="2216545" y="476917"/>
                  <a:pt x="2088807" y="470740"/>
                  <a:pt x="1858441" y="461665"/>
                </a:cubicBezTo>
                <a:cubicBezTo>
                  <a:pt x="1628075" y="452590"/>
                  <a:pt x="1469324" y="438698"/>
                  <a:pt x="1276129" y="461665"/>
                </a:cubicBezTo>
                <a:cubicBezTo>
                  <a:pt x="1082934" y="484632"/>
                  <a:pt x="834169" y="484583"/>
                  <a:pt x="582312" y="461665"/>
                </a:cubicBezTo>
                <a:cubicBezTo>
                  <a:pt x="330455" y="438747"/>
                  <a:pt x="264775" y="445851"/>
                  <a:pt x="0" y="461665"/>
                </a:cubicBezTo>
                <a:cubicBezTo>
                  <a:pt x="20825" y="368009"/>
                  <a:pt x="-7462" y="118995"/>
                  <a:pt x="0" y="0"/>
                </a:cubicBezTo>
                <a:close/>
              </a:path>
              <a:path w="3716882" h="461665"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693869" y="131886"/>
                  <a:pt x="3731616" y="262987"/>
                  <a:pt x="3716882" y="461665"/>
                </a:cubicBezTo>
                <a:cubicBezTo>
                  <a:pt x="3570270" y="447312"/>
                  <a:pt x="3443686" y="481150"/>
                  <a:pt x="3171739" y="461665"/>
                </a:cubicBezTo>
                <a:cubicBezTo>
                  <a:pt x="2899792" y="442180"/>
                  <a:pt x="2854197" y="440085"/>
                  <a:pt x="2589428" y="461665"/>
                </a:cubicBezTo>
                <a:cubicBezTo>
                  <a:pt x="2324659" y="483245"/>
                  <a:pt x="2234173" y="436610"/>
                  <a:pt x="2044285" y="461665"/>
                </a:cubicBezTo>
                <a:cubicBezTo>
                  <a:pt x="1854397" y="486720"/>
                  <a:pt x="1727325" y="478129"/>
                  <a:pt x="1499142" y="461665"/>
                </a:cubicBezTo>
                <a:cubicBezTo>
                  <a:pt x="1270959" y="445201"/>
                  <a:pt x="1192555" y="458726"/>
                  <a:pt x="991169" y="461665"/>
                </a:cubicBezTo>
                <a:cubicBezTo>
                  <a:pt x="789783" y="464604"/>
                  <a:pt x="326854" y="492157"/>
                  <a:pt x="0" y="461665"/>
                </a:cubicBezTo>
                <a:cubicBezTo>
                  <a:pt x="4789" y="329591"/>
                  <a:pt x="-15040" y="17191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„2. Stock“ des Waldes</a:t>
            </a:r>
          </a:p>
        </p:txBody>
      </p:sp>
      <p:sp>
        <p:nvSpPr>
          <p:cNvPr id="7" name="Textfeld 6">
            <a:extLst>
              <a:ext uri="{FF2B5EF4-FFF2-40B4-BE49-F238E27FC236}">
                <a16:creationId xmlns:a16="http://schemas.microsoft.com/office/drawing/2014/main" id="{61056BB3-BA05-4E57-94DE-8847CE296593}"/>
              </a:ext>
            </a:extLst>
          </p:cNvPr>
          <p:cNvSpPr txBox="1"/>
          <p:nvPr/>
        </p:nvSpPr>
        <p:spPr>
          <a:xfrm>
            <a:off x="3573067" y="2447364"/>
            <a:ext cx="3716882" cy="461665"/>
          </a:xfrm>
          <a:custGeom>
            <a:avLst/>
            <a:gdLst>
              <a:gd name="connsiteX0" fmla="*/ 0 w 3716882"/>
              <a:gd name="connsiteY0" fmla="*/ 0 h 461665"/>
              <a:gd name="connsiteX1" fmla="*/ 693818 w 3716882"/>
              <a:gd name="connsiteY1" fmla="*/ 0 h 461665"/>
              <a:gd name="connsiteX2" fmla="*/ 1350467 w 3716882"/>
              <a:gd name="connsiteY2" fmla="*/ 0 h 461665"/>
              <a:gd name="connsiteX3" fmla="*/ 1969947 w 3716882"/>
              <a:gd name="connsiteY3" fmla="*/ 0 h 461665"/>
              <a:gd name="connsiteX4" fmla="*/ 2589428 w 3716882"/>
              <a:gd name="connsiteY4" fmla="*/ 0 h 461665"/>
              <a:gd name="connsiteX5" fmla="*/ 3716882 w 3716882"/>
              <a:gd name="connsiteY5" fmla="*/ 0 h 461665"/>
              <a:gd name="connsiteX6" fmla="*/ 3716882 w 3716882"/>
              <a:gd name="connsiteY6" fmla="*/ 461665 h 461665"/>
              <a:gd name="connsiteX7" fmla="*/ 3023064 w 3716882"/>
              <a:gd name="connsiteY7" fmla="*/ 461665 h 461665"/>
              <a:gd name="connsiteX8" fmla="*/ 2403584 w 3716882"/>
              <a:gd name="connsiteY8" fmla="*/ 461665 h 461665"/>
              <a:gd name="connsiteX9" fmla="*/ 1858441 w 3716882"/>
              <a:gd name="connsiteY9" fmla="*/ 461665 h 461665"/>
              <a:gd name="connsiteX10" fmla="*/ 1276129 w 3716882"/>
              <a:gd name="connsiteY10" fmla="*/ 461665 h 461665"/>
              <a:gd name="connsiteX11" fmla="*/ 582312 w 3716882"/>
              <a:gd name="connsiteY11" fmla="*/ 461665 h 461665"/>
              <a:gd name="connsiteX12" fmla="*/ 0 w 3716882"/>
              <a:gd name="connsiteY12" fmla="*/ 461665 h 461665"/>
              <a:gd name="connsiteX13" fmla="*/ 0 w 3716882"/>
              <a:gd name="connsiteY1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6882" h="461665" fill="none" extrusionOk="0">
                <a:moveTo>
                  <a:pt x="0" y="0"/>
                </a:moveTo>
                <a:cubicBezTo>
                  <a:pt x="281153" y="2243"/>
                  <a:pt x="514325" y="5274"/>
                  <a:pt x="693818" y="0"/>
                </a:cubicBezTo>
                <a:cubicBezTo>
                  <a:pt x="873311" y="-5274"/>
                  <a:pt x="1150411" y="-21280"/>
                  <a:pt x="1350467" y="0"/>
                </a:cubicBezTo>
                <a:cubicBezTo>
                  <a:pt x="1550523" y="21280"/>
                  <a:pt x="1664550" y="2741"/>
                  <a:pt x="1969947" y="0"/>
                </a:cubicBezTo>
                <a:cubicBezTo>
                  <a:pt x="2275344" y="-2741"/>
                  <a:pt x="2354693" y="15699"/>
                  <a:pt x="2589428" y="0"/>
                </a:cubicBezTo>
                <a:cubicBezTo>
                  <a:pt x="2824163" y="-15699"/>
                  <a:pt x="3332577" y="3508"/>
                  <a:pt x="3716882" y="0"/>
                </a:cubicBezTo>
                <a:cubicBezTo>
                  <a:pt x="3723834" y="211485"/>
                  <a:pt x="3731754" y="303475"/>
                  <a:pt x="3716882" y="461665"/>
                </a:cubicBezTo>
                <a:cubicBezTo>
                  <a:pt x="3417392" y="493561"/>
                  <a:pt x="3208656" y="470030"/>
                  <a:pt x="3023064" y="461665"/>
                </a:cubicBezTo>
                <a:cubicBezTo>
                  <a:pt x="2837472" y="453300"/>
                  <a:pt x="2590623" y="446413"/>
                  <a:pt x="2403584" y="461665"/>
                </a:cubicBezTo>
                <a:cubicBezTo>
                  <a:pt x="2216545" y="476917"/>
                  <a:pt x="2088807" y="470740"/>
                  <a:pt x="1858441" y="461665"/>
                </a:cubicBezTo>
                <a:cubicBezTo>
                  <a:pt x="1628075" y="452590"/>
                  <a:pt x="1469324" y="438698"/>
                  <a:pt x="1276129" y="461665"/>
                </a:cubicBezTo>
                <a:cubicBezTo>
                  <a:pt x="1082934" y="484632"/>
                  <a:pt x="834169" y="484583"/>
                  <a:pt x="582312" y="461665"/>
                </a:cubicBezTo>
                <a:cubicBezTo>
                  <a:pt x="330455" y="438747"/>
                  <a:pt x="264775" y="445851"/>
                  <a:pt x="0" y="461665"/>
                </a:cubicBezTo>
                <a:cubicBezTo>
                  <a:pt x="20825" y="368009"/>
                  <a:pt x="-7462" y="118995"/>
                  <a:pt x="0" y="0"/>
                </a:cubicBezTo>
                <a:close/>
              </a:path>
              <a:path w="3716882" h="461665"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693869" y="131886"/>
                  <a:pt x="3731616" y="262987"/>
                  <a:pt x="3716882" y="461665"/>
                </a:cubicBezTo>
                <a:cubicBezTo>
                  <a:pt x="3570270" y="447312"/>
                  <a:pt x="3443686" y="481150"/>
                  <a:pt x="3171739" y="461665"/>
                </a:cubicBezTo>
                <a:cubicBezTo>
                  <a:pt x="2899792" y="442180"/>
                  <a:pt x="2854197" y="440085"/>
                  <a:pt x="2589428" y="461665"/>
                </a:cubicBezTo>
                <a:cubicBezTo>
                  <a:pt x="2324659" y="483245"/>
                  <a:pt x="2234173" y="436610"/>
                  <a:pt x="2044285" y="461665"/>
                </a:cubicBezTo>
                <a:cubicBezTo>
                  <a:pt x="1854397" y="486720"/>
                  <a:pt x="1727325" y="478129"/>
                  <a:pt x="1499142" y="461665"/>
                </a:cubicBezTo>
                <a:cubicBezTo>
                  <a:pt x="1270959" y="445201"/>
                  <a:pt x="1192555" y="458726"/>
                  <a:pt x="991169" y="461665"/>
                </a:cubicBezTo>
                <a:cubicBezTo>
                  <a:pt x="789783" y="464604"/>
                  <a:pt x="326854" y="492157"/>
                  <a:pt x="0" y="461665"/>
                </a:cubicBezTo>
                <a:cubicBezTo>
                  <a:pt x="4789" y="329591"/>
                  <a:pt x="-15040" y="17191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Hier wachsen Sträucher.</a:t>
            </a:r>
          </a:p>
        </p:txBody>
      </p:sp>
      <p:sp>
        <p:nvSpPr>
          <p:cNvPr id="8" name="Textfeld 7">
            <a:extLst>
              <a:ext uri="{FF2B5EF4-FFF2-40B4-BE49-F238E27FC236}">
                <a16:creationId xmlns:a16="http://schemas.microsoft.com/office/drawing/2014/main" id="{B272E7E9-97FE-4E31-827F-E2022C720528}"/>
              </a:ext>
            </a:extLst>
          </p:cNvPr>
          <p:cNvSpPr txBox="1"/>
          <p:nvPr/>
        </p:nvSpPr>
        <p:spPr>
          <a:xfrm>
            <a:off x="7636917" y="2012592"/>
            <a:ext cx="3716882" cy="461665"/>
          </a:xfrm>
          <a:custGeom>
            <a:avLst/>
            <a:gdLst>
              <a:gd name="connsiteX0" fmla="*/ 0 w 3716882"/>
              <a:gd name="connsiteY0" fmla="*/ 0 h 461665"/>
              <a:gd name="connsiteX1" fmla="*/ 693818 w 3716882"/>
              <a:gd name="connsiteY1" fmla="*/ 0 h 461665"/>
              <a:gd name="connsiteX2" fmla="*/ 1350467 w 3716882"/>
              <a:gd name="connsiteY2" fmla="*/ 0 h 461665"/>
              <a:gd name="connsiteX3" fmla="*/ 1969947 w 3716882"/>
              <a:gd name="connsiteY3" fmla="*/ 0 h 461665"/>
              <a:gd name="connsiteX4" fmla="*/ 2589428 w 3716882"/>
              <a:gd name="connsiteY4" fmla="*/ 0 h 461665"/>
              <a:gd name="connsiteX5" fmla="*/ 3716882 w 3716882"/>
              <a:gd name="connsiteY5" fmla="*/ 0 h 461665"/>
              <a:gd name="connsiteX6" fmla="*/ 3716882 w 3716882"/>
              <a:gd name="connsiteY6" fmla="*/ 461665 h 461665"/>
              <a:gd name="connsiteX7" fmla="*/ 3023064 w 3716882"/>
              <a:gd name="connsiteY7" fmla="*/ 461665 h 461665"/>
              <a:gd name="connsiteX8" fmla="*/ 2403584 w 3716882"/>
              <a:gd name="connsiteY8" fmla="*/ 461665 h 461665"/>
              <a:gd name="connsiteX9" fmla="*/ 1858441 w 3716882"/>
              <a:gd name="connsiteY9" fmla="*/ 461665 h 461665"/>
              <a:gd name="connsiteX10" fmla="*/ 1276129 w 3716882"/>
              <a:gd name="connsiteY10" fmla="*/ 461665 h 461665"/>
              <a:gd name="connsiteX11" fmla="*/ 582312 w 3716882"/>
              <a:gd name="connsiteY11" fmla="*/ 461665 h 461665"/>
              <a:gd name="connsiteX12" fmla="*/ 0 w 3716882"/>
              <a:gd name="connsiteY12" fmla="*/ 461665 h 461665"/>
              <a:gd name="connsiteX13" fmla="*/ 0 w 3716882"/>
              <a:gd name="connsiteY1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6882" h="461665" fill="none" extrusionOk="0">
                <a:moveTo>
                  <a:pt x="0" y="0"/>
                </a:moveTo>
                <a:cubicBezTo>
                  <a:pt x="281153" y="2243"/>
                  <a:pt x="514325" y="5274"/>
                  <a:pt x="693818" y="0"/>
                </a:cubicBezTo>
                <a:cubicBezTo>
                  <a:pt x="873311" y="-5274"/>
                  <a:pt x="1150411" y="-21280"/>
                  <a:pt x="1350467" y="0"/>
                </a:cubicBezTo>
                <a:cubicBezTo>
                  <a:pt x="1550523" y="21280"/>
                  <a:pt x="1664550" y="2741"/>
                  <a:pt x="1969947" y="0"/>
                </a:cubicBezTo>
                <a:cubicBezTo>
                  <a:pt x="2275344" y="-2741"/>
                  <a:pt x="2354693" y="15699"/>
                  <a:pt x="2589428" y="0"/>
                </a:cubicBezTo>
                <a:cubicBezTo>
                  <a:pt x="2824163" y="-15699"/>
                  <a:pt x="3332577" y="3508"/>
                  <a:pt x="3716882" y="0"/>
                </a:cubicBezTo>
                <a:cubicBezTo>
                  <a:pt x="3723834" y="211485"/>
                  <a:pt x="3731754" y="303475"/>
                  <a:pt x="3716882" y="461665"/>
                </a:cubicBezTo>
                <a:cubicBezTo>
                  <a:pt x="3417392" y="493561"/>
                  <a:pt x="3208656" y="470030"/>
                  <a:pt x="3023064" y="461665"/>
                </a:cubicBezTo>
                <a:cubicBezTo>
                  <a:pt x="2837472" y="453300"/>
                  <a:pt x="2590623" y="446413"/>
                  <a:pt x="2403584" y="461665"/>
                </a:cubicBezTo>
                <a:cubicBezTo>
                  <a:pt x="2216545" y="476917"/>
                  <a:pt x="2088807" y="470740"/>
                  <a:pt x="1858441" y="461665"/>
                </a:cubicBezTo>
                <a:cubicBezTo>
                  <a:pt x="1628075" y="452590"/>
                  <a:pt x="1469324" y="438698"/>
                  <a:pt x="1276129" y="461665"/>
                </a:cubicBezTo>
                <a:cubicBezTo>
                  <a:pt x="1082934" y="484632"/>
                  <a:pt x="834169" y="484583"/>
                  <a:pt x="582312" y="461665"/>
                </a:cubicBezTo>
                <a:cubicBezTo>
                  <a:pt x="330455" y="438747"/>
                  <a:pt x="264775" y="445851"/>
                  <a:pt x="0" y="461665"/>
                </a:cubicBezTo>
                <a:cubicBezTo>
                  <a:pt x="20825" y="368009"/>
                  <a:pt x="-7462" y="118995"/>
                  <a:pt x="0" y="0"/>
                </a:cubicBezTo>
                <a:close/>
              </a:path>
              <a:path w="3716882" h="461665"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693869" y="131886"/>
                  <a:pt x="3731616" y="262987"/>
                  <a:pt x="3716882" y="461665"/>
                </a:cubicBezTo>
                <a:cubicBezTo>
                  <a:pt x="3570270" y="447312"/>
                  <a:pt x="3443686" y="481150"/>
                  <a:pt x="3171739" y="461665"/>
                </a:cubicBezTo>
                <a:cubicBezTo>
                  <a:pt x="2899792" y="442180"/>
                  <a:pt x="2854197" y="440085"/>
                  <a:pt x="2589428" y="461665"/>
                </a:cubicBezTo>
                <a:cubicBezTo>
                  <a:pt x="2324659" y="483245"/>
                  <a:pt x="2234173" y="436610"/>
                  <a:pt x="2044285" y="461665"/>
                </a:cubicBezTo>
                <a:cubicBezTo>
                  <a:pt x="1854397" y="486720"/>
                  <a:pt x="1727325" y="478129"/>
                  <a:pt x="1499142" y="461665"/>
                </a:cubicBezTo>
                <a:cubicBezTo>
                  <a:pt x="1270959" y="445201"/>
                  <a:pt x="1192555" y="458726"/>
                  <a:pt x="991169" y="461665"/>
                </a:cubicBezTo>
                <a:cubicBezTo>
                  <a:pt x="789783" y="464604"/>
                  <a:pt x="326854" y="492157"/>
                  <a:pt x="0" y="461665"/>
                </a:cubicBezTo>
                <a:cubicBezTo>
                  <a:pt x="4789" y="329591"/>
                  <a:pt x="-15040" y="17191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ca. 5 Meter hoch</a:t>
            </a:r>
          </a:p>
        </p:txBody>
      </p:sp>
      <p:sp>
        <p:nvSpPr>
          <p:cNvPr id="9" name="Textfeld 8">
            <a:extLst>
              <a:ext uri="{FF2B5EF4-FFF2-40B4-BE49-F238E27FC236}">
                <a16:creationId xmlns:a16="http://schemas.microsoft.com/office/drawing/2014/main" id="{10DADED7-0E16-4146-B736-3EFE844B593B}"/>
              </a:ext>
            </a:extLst>
          </p:cNvPr>
          <p:cNvSpPr txBox="1"/>
          <p:nvPr/>
        </p:nvSpPr>
        <p:spPr>
          <a:xfrm>
            <a:off x="429557" y="1480092"/>
            <a:ext cx="3419403" cy="830997"/>
          </a:xfrm>
          <a:custGeom>
            <a:avLst/>
            <a:gdLst>
              <a:gd name="connsiteX0" fmla="*/ 0 w 3419403"/>
              <a:gd name="connsiteY0" fmla="*/ 0 h 830997"/>
              <a:gd name="connsiteX1" fmla="*/ 752269 w 3419403"/>
              <a:gd name="connsiteY1" fmla="*/ 0 h 830997"/>
              <a:gd name="connsiteX2" fmla="*/ 1470343 w 3419403"/>
              <a:gd name="connsiteY2" fmla="*/ 0 h 830997"/>
              <a:gd name="connsiteX3" fmla="*/ 2154224 w 3419403"/>
              <a:gd name="connsiteY3" fmla="*/ 0 h 830997"/>
              <a:gd name="connsiteX4" fmla="*/ 3419403 w 3419403"/>
              <a:gd name="connsiteY4" fmla="*/ 0 h 830997"/>
              <a:gd name="connsiteX5" fmla="*/ 3419403 w 3419403"/>
              <a:gd name="connsiteY5" fmla="*/ 423808 h 830997"/>
              <a:gd name="connsiteX6" fmla="*/ 3419403 w 3419403"/>
              <a:gd name="connsiteY6" fmla="*/ 830997 h 830997"/>
              <a:gd name="connsiteX7" fmla="*/ 2667134 w 3419403"/>
              <a:gd name="connsiteY7" fmla="*/ 830997 h 830997"/>
              <a:gd name="connsiteX8" fmla="*/ 1983254 w 3419403"/>
              <a:gd name="connsiteY8" fmla="*/ 830997 h 830997"/>
              <a:gd name="connsiteX9" fmla="*/ 1367761 w 3419403"/>
              <a:gd name="connsiteY9" fmla="*/ 830997 h 830997"/>
              <a:gd name="connsiteX10" fmla="*/ 718075 w 3419403"/>
              <a:gd name="connsiteY10" fmla="*/ 830997 h 830997"/>
              <a:gd name="connsiteX11" fmla="*/ 0 w 3419403"/>
              <a:gd name="connsiteY11" fmla="*/ 830997 h 830997"/>
              <a:gd name="connsiteX12" fmla="*/ 0 w 3419403"/>
              <a:gd name="connsiteY12" fmla="*/ 423808 h 830997"/>
              <a:gd name="connsiteX13" fmla="*/ 0 w 3419403"/>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9403" h="830997" fill="none" extrusionOk="0">
                <a:moveTo>
                  <a:pt x="0" y="0"/>
                </a:moveTo>
                <a:cubicBezTo>
                  <a:pt x="192246" y="33136"/>
                  <a:pt x="409137" y="-29888"/>
                  <a:pt x="752269" y="0"/>
                </a:cubicBezTo>
                <a:cubicBezTo>
                  <a:pt x="1095401" y="29888"/>
                  <a:pt x="1204037" y="13890"/>
                  <a:pt x="1470343" y="0"/>
                </a:cubicBezTo>
                <a:cubicBezTo>
                  <a:pt x="1736649" y="-13890"/>
                  <a:pt x="1872159" y="-19017"/>
                  <a:pt x="2154224" y="0"/>
                </a:cubicBezTo>
                <a:cubicBezTo>
                  <a:pt x="2436289" y="19017"/>
                  <a:pt x="2805282" y="-3547"/>
                  <a:pt x="3419403" y="0"/>
                </a:cubicBezTo>
                <a:cubicBezTo>
                  <a:pt x="3401857" y="128123"/>
                  <a:pt x="3402489" y="250319"/>
                  <a:pt x="3419403" y="423808"/>
                </a:cubicBezTo>
                <a:cubicBezTo>
                  <a:pt x="3436317" y="597297"/>
                  <a:pt x="3409567" y="700391"/>
                  <a:pt x="3419403" y="830997"/>
                </a:cubicBezTo>
                <a:cubicBezTo>
                  <a:pt x="3054814" y="829337"/>
                  <a:pt x="2997951" y="833184"/>
                  <a:pt x="2667134" y="830997"/>
                </a:cubicBezTo>
                <a:cubicBezTo>
                  <a:pt x="2336317" y="828810"/>
                  <a:pt x="2122853" y="836137"/>
                  <a:pt x="1983254" y="830997"/>
                </a:cubicBezTo>
                <a:cubicBezTo>
                  <a:pt x="1843655" y="825857"/>
                  <a:pt x="1647324" y="832709"/>
                  <a:pt x="1367761" y="830997"/>
                </a:cubicBezTo>
                <a:cubicBezTo>
                  <a:pt x="1088198" y="829285"/>
                  <a:pt x="987247" y="860168"/>
                  <a:pt x="718075" y="830997"/>
                </a:cubicBezTo>
                <a:cubicBezTo>
                  <a:pt x="448903" y="801826"/>
                  <a:pt x="144044" y="829938"/>
                  <a:pt x="0" y="830997"/>
                </a:cubicBezTo>
                <a:cubicBezTo>
                  <a:pt x="-13493" y="665002"/>
                  <a:pt x="16979" y="529860"/>
                  <a:pt x="0" y="423808"/>
                </a:cubicBezTo>
                <a:cubicBezTo>
                  <a:pt x="-16979" y="317756"/>
                  <a:pt x="-17577" y="145924"/>
                  <a:pt x="0" y="0"/>
                </a:cubicBezTo>
                <a:close/>
              </a:path>
              <a:path w="3419403" h="830997" stroke="0" extrusionOk="0">
                <a:moveTo>
                  <a:pt x="0" y="0"/>
                </a:moveTo>
                <a:cubicBezTo>
                  <a:pt x="303889" y="-36482"/>
                  <a:pt x="543775" y="7600"/>
                  <a:pt x="752269" y="0"/>
                </a:cubicBezTo>
                <a:cubicBezTo>
                  <a:pt x="960763" y="-7600"/>
                  <a:pt x="1183405" y="640"/>
                  <a:pt x="1470343" y="0"/>
                </a:cubicBezTo>
                <a:cubicBezTo>
                  <a:pt x="1757281" y="-640"/>
                  <a:pt x="1924652" y="-3156"/>
                  <a:pt x="2154224" y="0"/>
                </a:cubicBezTo>
                <a:cubicBezTo>
                  <a:pt x="2383796" y="3156"/>
                  <a:pt x="2585821" y="23160"/>
                  <a:pt x="2735522" y="0"/>
                </a:cubicBezTo>
                <a:cubicBezTo>
                  <a:pt x="2885223" y="-23160"/>
                  <a:pt x="3271756" y="31324"/>
                  <a:pt x="3419403" y="0"/>
                </a:cubicBezTo>
                <a:cubicBezTo>
                  <a:pt x="3411309" y="165256"/>
                  <a:pt x="3436277" y="293619"/>
                  <a:pt x="3419403" y="432118"/>
                </a:cubicBezTo>
                <a:cubicBezTo>
                  <a:pt x="3402529" y="570617"/>
                  <a:pt x="3416739" y="727406"/>
                  <a:pt x="3419403" y="830997"/>
                </a:cubicBezTo>
                <a:cubicBezTo>
                  <a:pt x="3264675" y="854585"/>
                  <a:pt x="2944653" y="811188"/>
                  <a:pt x="2803910" y="830997"/>
                </a:cubicBezTo>
                <a:cubicBezTo>
                  <a:pt x="2663167" y="850806"/>
                  <a:pt x="2370960" y="839156"/>
                  <a:pt x="2154224" y="830997"/>
                </a:cubicBezTo>
                <a:cubicBezTo>
                  <a:pt x="1937488" y="822838"/>
                  <a:pt x="1843871" y="824211"/>
                  <a:pt x="1538731" y="830997"/>
                </a:cubicBezTo>
                <a:cubicBezTo>
                  <a:pt x="1233591" y="837783"/>
                  <a:pt x="1076931" y="837486"/>
                  <a:pt x="923239" y="830997"/>
                </a:cubicBezTo>
                <a:cubicBezTo>
                  <a:pt x="769547" y="824508"/>
                  <a:pt x="431669" y="861765"/>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Die Strauchschicht bietet den Tieren Schutz.</a:t>
            </a:r>
          </a:p>
        </p:txBody>
      </p:sp>
      <p:sp>
        <p:nvSpPr>
          <p:cNvPr id="10" name="Textfeld 9">
            <a:extLst>
              <a:ext uri="{FF2B5EF4-FFF2-40B4-BE49-F238E27FC236}">
                <a16:creationId xmlns:a16="http://schemas.microsoft.com/office/drawing/2014/main" id="{C5CA7C3B-709F-4107-A846-9DADBA35CA02}"/>
              </a:ext>
            </a:extLst>
          </p:cNvPr>
          <p:cNvSpPr txBox="1"/>
          <p:nvPr/>
        </p:nvSpPr>
        <p:spPr>
          <a:xfrm>
            <a:off x="132078" y="4693712"/>
            <a:ext cx="3716882" cy="830997"/>
          </a:xfrm>
          <a:custGeom>
            <a:avLst/>
            <a:gdLst>
              <a:gd name="connsiteX0" fmla="*/ 0 w 3716882"/>
              <a:gd name="connsiteY0" fmla="*/ 0 h 830997"/>
              <a:gd name="connsiteX1" fmla="*/ 507974 w 3716882"/>
              <a:gd name="connsiteY1" fmla="*/ 0 h 830997"/>
              <a:gd name="connsiteX2" fmla="*/ 1127454 w 3716882"/>
              <a:gd name="connsiteY2" fmla="*/ 0 h 830997"/>
              <a:gd name="connsiteX3" fmla="*/ 1784103 w 3716882"/>
              <a:gd name="connsiteY3" fmla="*/ 0 h 830997"/>
              <a:gd name="connsiteX4" fmla="*/ 2403584 w 3716882"/>
              <a:gd name="connsiteY4" fmla="*/ 0 h 830997"/>
              <a:gd name="connsiteX5" fmla="*/ 2948726 w 3716882"/>
              <a:gd name="connsiteY5" fmla="*/ 0 h 830997"/>
              <a:gd name="connsiteX6" fmla="*/ 3716882 w 3716882"/>
              <a:gd name="connsiteY6" fmla="*/ 0 h 830997"/>
              <a:gd name="connsiteX7" fmla="*/ 3716882 w 3716882"/>
              <a:gd name="connsiteY7" fmla="*/ 423808 h 830997"/>
              <a:gd name="connsiteX8" fmla="*/ 3716882 w 3716882"/>
              <a:gd name="connsiteY8" fmla="*/ 830997 h 830997"/>
              <a:gd name="connsiteX9" fmla="*/ 3097402 w 3716882"/>
              <a:gd name="connsiteY9" fmla="*/ 830997 h 830997"/>
              <a:gd name="connsiteX10" fmla="*/ 2515090 w 3716882"/>
              <a:gd name="connsiteY10" fmla="*/ 830997 h 830997"/>
              <a:gd name="connsiteX11" fmla="*/ 1821272 w 3716882"/>
              <a:gd name="connsiteY11" fmla="*/ 830997 h 830997"/>
              <a:gd name="connsiteX12" fmla="*/ 1201792 w 3716882"/>
              <a:gd name="connsiteY12" fmla="*/ 830997 h 830997"/>
              <a:gd name="connsiteX13" fmla="*/ 693818 w 3716882"/>
              <a:gd name="connsiteY13" fmla="*/ 830997 h 830997"/>
              <a:gd name="connsiteX14" fmla="*/ 0 w 3716882"/>
              <a:gd name="connsiteY14" fmla="*/ 830997 h 830997"/>
              <a:gd name="connsiteX15" fmla="*/ 0 w 3716882"/>
              <a:gd name="connsiteY15" fmla="*/ 407189 h 830997"/>
              <a:gd name="connsiteX16" fmla="*/ 0 w 3716882"/>
              <a:gd name="connsiteY16"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16882" h="830997" fill="none" extrusionOk="0">
                <a:moveTo>
                  <a:pt x="0" y="0"/>
                </a:moveTo>
                <a:cubicBezTo>
                  <a:pt x="137124" y="4801"/>
                  <a:pt x="306378" y="-17215"/>
                  <a:pt x="507974" y="0"/>
                </a:cubicBezTo>
                <a:cubicBezTo>
                  <a:pt x="709570" y="17215"/>
                  <a:pt x="896155" y="19757"/>
                  <a:pt x="1127454" y="0"/>
                </a:cubicBezTo>
                <a:cubicBezTo>
                  <a:pt x="1358753" y="-19757"/>
                  <a:pt x="1508735" y="7262"/>
                  <a:pt x="1784103" y="0"/>
                </a:cubicBezTo>
                <a:cubicBezTo>
                  <a:pt x="2059471" y="-7262"/>
                  <a:pt x="2264240" y="-15806"/>
                  <a:pt x="2403584" y="0"/>
                </a:cubicBezTo>
                <a:cubicBezTo>
                  <a:pt x="2542928" y="15806"/>
                  <a:pt x="2694994" y="11187"/>
                  <a:pt x="2948726" y="0"/>
                </a:cubicBezTo>
                <a:cubicBezTo>
                  <a:pt x="3202458" y="-11187"/>
                  <a:pt x="3390458" y="-3412"/>
                  <a:pt x="3716882" y="0"/>
                </a:cubicBezTo>
                <a:cubicBezTo>
                  <a:pt x="3708141" y="210765"/>
                  <a:pt x="3728200" y="329970"/>
                  <a:pt x="3716882" y="423808"/>
                </a:cubicBezTo>
                <a:cubicBezTo>
                  <a:pt x="3705564" y="517646"/>
                  <a:pt x="3699656" y="684082"/>
                  <a:pt x="3716882" y="830997"/>
                </a:cubicBezTo>
                <a:cubicBezTo>
                  <a:pt x="3468080" y="853850"/>
                  <a:pt x="3352789" y="851533"/>
                  <a:pt x="3097402" y="830997"/>
                </a:cubicBezTo>
                <a:cubicBezTo>
                  <a:pt x="2842015" y="810461"/>
                  <a:pt x="2779865" y="815183"/>
                  <a:pt x="2515090" y="830997"/>
                </a:cubicBezTo>
                <a:cubicBezTo>
                  <a:pt x="2250315" y="846811"/>
                  <a:pt x="2011519" y="808846"/>
                  <a:pt x="1821272" y="830997"/>
                </a:cubicBezTo>
                <a:cubicBezTo>
                  <a:pt x="1631025" y="853148"/>
                  <a:pt x="1503340" y="802234"/>
                  <a:pt x="1201792" y="830997"/>
                </a:cubicBezTo>
                <a:cubicBezTo>
                  <a:pt x="900244" y="859760"/>
                  <a:pt x="901520" y="809838"/>
                  <a:pt x="693818" y="830997"/>
                </a:cubicBezTo>
                <a:cubicBezTo>
                  <a:pt x="486116" y="852156"/>
                  <a:pt x="192970" y="846320"/>
                  <a:pt x="0" y="830997"/>
                </a:cubicBezTo>
                <a:cubicBezTo>
                  <a:pt x="4359" y="628746"/>
                  <a:pt x="-17579" y="544389"/>
                  <a:pt x="0" y="407189"/>
                </a:cubicBezTo>
                <a:cubicBezTo>
                  <a:pt x="17579" y="269989"/>
                  <a:pt x="-3533" y="187577"/>
                  <a:pt x="0" y="0"/>
                </a:cubicBezTo>
                <a:close/>
              </a:path>
              <a:path w="3716882" h="830997"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701779" y="171694"/>
                  <a:pt x="3711806" y="329398"/>
                  <a:pt x="3716882" y="415499"/>
                </a:cubicBezTo>
                <a:cubicBezTo>
                  <a:pt x="3721958" y="501600"/>
                  <a:pt x="3736568" y="672631"/>
                  <a:pt x="3716882" y="830997"/>
                </a:cubicBezTo>
                <a:cubicBezTo>
                  <a:pt x="3553430" y="827869"/>
                  <a:pt x="3285285" y="833291"/>
                  <a:pt x="3171739" y="830997"/>
                </a:cubicBezTo>
                <a:cubicBezTo>
                  <a:pt x="3058193" y="828703"/>
                  <a:pt x="2816360" y="852843"/>
                  <a:pt x="2626597" y="830997"/>
                </a:cubicBezTo>
                <a:cubicBezTo>
                  <a:pt x="2436834" y="809151"/>
                  <a:pt x="2309637" y="847461"/>
                  <a:pt x="2081454" y="830997"/>
                </a:cubicBezTo>
                <a:cubicBezTo>
                  <a:pt x="1853271" y="814533"/>
                  <a:pt x="1775395" y="828786"/>
                  <a:pt x="1573480" y="830997"/>
                </a:cubicBezTo>
                <a:cubicBezTo>
                  <a:pt x="1371565" y="833208"/>
                  <a:pt x="1242560" y="813220"/>
                  <a:pt x="1065506" y="830997"/>
                </a:cubicBezTo>
                <a:cubicBezTo>
                  <a:pt x="888452" y="848774"/>
                  <a:pt x="473938" y="813056"/>
                  <a:pt x="0" y="830997"/>
                </a:cubicBezTo>
                <a:cubicBezTo>
                  <a:pt x="10870" y="720500"/>
                  <a:pt x="-4053" y="546190"/>
                  <a:pt x="0" y="432118"/>
                </a:cubicBezTo>
                <a:cubicBezTo>
                  <a:pt x="4053" y="318046"/>
                  <a:pt x="19309" y="14005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Vögel bauen ihre Nester in der Strauchschicht.</a:t>
            </a:r>
          </a:p>
        </p:txBody>
      </p:sp>
      <p:sp>
        <p:nvSpPr>
          <p:cNvPr id="11" name="Textfeld 10">
            <a:extLst>
              <a:ext uri="{FF2B5EF4-FFF2-40B4-BE49-F238E27FC236}">
                <a16:creationId xmlns:a16="http://schemas.microsoft.com/office/drawing/2014/main" id="{94FFA5F5-EAA3-4343-A4F8-6D1C5AA3BA9F}"/>
              </a:ext>
            </a:extLst>
          </p:cNvPr>
          <p:cNvSpPr txBox="1"/>
          <p:nvPr/>
        </p:nvSpPr>
        <p:spPr>
          <a:xfrm>
            <a:off x="3330007" y="5235652"/>
            <a:ext cx="4306910" cy="1200329"/>
          </a:xfrm>
          <a:custGeom>
            <a:avLst/>
            <a:gdLst>
              <a:gd name="connsiteX0" fmla="*/ 0 w 4306910"/>
              <a:gd name="connsiteY0" fmla="*/ 0 h 1200329"/>
              <a:gd name="connsiteX1" fmla="*/ 572204 w 4306910"/>
              <a:gd name="connsiteY1" fmla="*/ 0 h 1200329"/>
              <a:gd name="connsiteX2" fmla="*/ 1187477 w 4306910"/>
              <a:gd name="connsiteY2" fmla="*/ 0 h 1200329"/>
              <a:gd name="connsiteX3" fmla="*/ 1716611 w 4306910"/>
              <a:gd name="connsiteY3" fmla="*/ 0 h 1200329"/>
              <a:gd name="connsiteX4" fmla="*/ 2374953 w 4306910"/>
              <a:gd name="connsiteY4" fmla="*/ 0 h 1200329"/>
              <a:gd name="connsiteX5" fmla="*/ 3033295 w 4306910"/>
              <a:gd name="connsiteY5" fmla="*/ 0 h 1200329"/>
              <a:gd name="connsiteX6" fmla="*/ 3605499 w 4306910"/>
              <a:gd name="connsiteY6" fmla="*/ 0 h 1200329"/>
              <a:gd name="connsiteX7" fmla="*/ 4306910 w 4306910"/>
              <a:gd name="connsiteY7" fmla="*/ 0 h 1200329"/>
              <a:gd name="connsiteX8" fmla="*/ 4306910 w 4306910"/>
              <a:gd name="connsiteY8" fmla="*/ 612168 h 1200329"/>
              <a:gd name="connsiteX9" fmla="*/ 4306910 w 4306910"/>
              <a:gd name="connsiteY9" fmla="*/ 1200329 h 1200329"/>
              <a:gd name="connsiteX10" fmla="*/ 3734706 w 4306910"/>
              <a:gd name="connsiteY10" fmla="*/ 1200329 h 1200329"/>
              <a:gd name="connsiteX11" fmla="*/ 3248641 w 4306910"/>
              <a:gd name="connsiteY11" fmla="*/ 1200329 h 1200329"/>
              <a:gd name="connsiteX12" fmla="*/ 2590299 w 4306910"/>
              <a:gd name="connsiteY12" fmla="*/ 1200329 h 1200329"/>
              <a:gd name="connsiteX13" fmla="*/ 1931957 w 4306910"/>
              <a:gd name="connsiteY13" fmla="*/ 1200329 h 1200329"/>
              <a:gd name="connsiteX14" fmla="*/ 1273615 w 4306910"/>
              <a:gd name="connsiteY14" fmla="*/ 1200329 h 1200329"/>
              <a:gd name="connsiteX15" fmla="*/ 744480 w 4306910"/>
              <a:gd name="connsiteY15" fmla="*/ 1200329 h 1200329"/>
              <a:gd name="connsiteX16" fmla="*/ 0 w 4306910"/>
              <a:gd name="connsiteY16" fmla="*/ 1200329 h 1200329"/>
              <a:gd name="connsiteX17" fmla="*/ 0 w 4306910"/>
              <a:gd name="connsiteY17" fmla="*/ 612168 h 1200329"/>
              <a:gd name="connsiteX18" fmla="*/ 0 w 4306910"/>
              <a:gd name="connsiteY18"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06910" h="1200329" fill="none" extrusionOk="0">
                <a:moveTo>
                  <a:pt x="0" y="0"/>
                </a:moveTo>
                <a:cubicBezTo>
                  <a:pt x="227339" y="-12810"/>
                  <a:pt x="428770" y="8083"/>
                  <a:pt x="572204" y="0"/>
                </a:cubicBezTo>
                <a:cubicBezTo>
                  <a:pt x="715638" y="-8083"/>
                  <a:pt x="1014412" y="24465"/>
                  <a:pt x="1187477" y="0"/>
                </a:cubicBezTo>
                <a:cubicBezTo>
                  <a:pt x="1360542" y="-24465"/>
                  <a:pt x="1459617" y="23315"/>
                  <a:pt x="1716611" y="0"/>
                </a:cubicBezTo>
                <a:cubicBezTo>
                  <a:pt x="1973605" y="-23315"/>
                  <a:pt x="2111303" y="-21484"/>
                  <a:pt x="2374953" y="0"/>
                </a:cubicBezTo>
                <a:cubicBezTo>
                  <a:pt x="2638603" y="21484"/>
                  <a:pt x="2823783" y="-29479"/>
                  <a:pt x="3033295" y="0"/>
                </a:cubicBezTo>
                <a:cubicBezTo>
                  <a:pt x="3242807" y="29479"/>
                  <a:pt x="3407322" y="-22464"/>
                  <a:pt x="3605499" y="0"/>
                </a:cubicBezTo>
                <a:cubicBezTo>
                  <a:pt x="3803676" y="22464"/>
                  <a:pt x="4153684" y="-22702"/>
                  <a:pt x="4306910" y="0"/>
                </a:cubicBezTo>
                <a:cubicBezTo>
                  <a:pt x="4320468" y="202849"/>
                  <a:pt x="4297490" y="470665"/>
                  <a:pt x="4306910" y="612168"/>
                </a:cubicBezTo>
                <a:cubicBezTo>
                  <a:pt x="4316330" y="753671"/>
                  <a:pt x="4298778" y="912541"/>
                  <a:pt x="4306910" y="1200329"/>
                </a:cubicBezTo>
                <a:cubicBezTo>
                  <a:pt x="4173427" y="1202501"/>
                  <a:pt x="3924407" y="1216100"/>
                  <a:pt x="3734706" y="1200329"/>
                </a:cubicBezTo>
                <a:cubicBezTo>
                  <a:pt x="3545005" y="1184558"/>
                  <a:pt x="3427285" y="1214248"/>
                  <a:pt x="3248641" y="1200329"/>
                </a:cubicBezTo>
                <a:cubicBezTo>
                  <a:pt x="3069997" y="1186410"/>
                  <a:pt x="2742034" y="1217366"/>
                  <a:pt x="2590299" y="1200329"/>
                </a:cubicBezTo>
                <a:cubicBezTo>
                  <a:pt x="2438564" y="1183292"/>
                  <a:pt x="2220635" y="1179683"/>
                  <a:pt x="1931957" y="1200329"/>
                </a:cubicBezTo>
                <a:cubicBezTo>
                  <a:pt x="1643279" y="1220975"/>
                  <a:pt x="1519532" y="1169922"/>
                  <a:pt x="1273615" y="1200329"/>
                </a:cubicBezTo>
                <a:cubicBezTo>
                  <a:pt x="1027698" y="1230736"/>
                  <a:pt x="876017" y="1187655"/>
                  <a:pt x="744480" y="1200329"/>
                </a:cubicBezTo>
                <a:cubicBezTo>
                  <a:pt x="612944" y="1213003"/>
                  <a:pt x="183609" y="1166124"/>
                  <a:pt x="0" y="1200329"/>
                </a:cubicBezTo>
                <a:cubicBezTo>
                  <a:pt x="17501" y="994116"/>
                  <a:pt x="19668" y="869982"/>
                  <a:pt x="0" y="612168"/>
                </a:cubicBezTo>
                <a:cubicBezTo>
                  <a:pt x="-19668" y="354354"/>
                  <a:pt x="-10637" y="276585"/>
                  <a:pt x="0" y="0"/>
                </a:cubicBezTo>
                <a:close/>
              </a:path>
              <a:path w="4306910" h="1200329" stroke="0" extrusionOk="0">
                <a:moveTo>
                  <a:pt x="0" y="0"/>
                </a:moveTo>
                <a:cubicBezTo>
                  <a:pt x="350574" y="26244"/>
                  <a:pt x="385642" y="-26693"/>
                  <a:pt x="701411" y="0"/>
                </a:cubicBezTo>
                <a:cubicBezTo>
                  <a:pt x="1017180" y="26693"/>
                  <a:pt x="1139349" y="-9543"/>
                  <a:pt x="1359753" y="0"/>
                </a:cubicBezTo>
                <a:cubicBezTo>
                  <a:pt x="1580157" y="9543"/>
                  <a:pt x="1835703" y="23643"/>
                  <a:pt x="1975026" y="0"/>
                </a:cubicBezTo>
                <a:cubicBezTo>
                  <a:pt x="2114349" y="-23643"/>
                  <a:pt x="2331504" y="-10651"/>
                  <a:pt x="2461091" y="0"/>
                </a:cubicBezTo>
                <a:cubicBezTo>
                  <a:pt x="2590679" y="10651"/>
                  <a:pt x="2791755" y="-21545"/>
                  <a:pt x="2990226" y="0"/>
                </a:cubicBezTo>
                <a:cubicBezTo>
                  <a:pt x="3188697" y="21545"/>
                  <a:pt x="3532506" y="6836"/>
                  <a:pt x="3691637" y="0"/>
                </a:cubicBezTo>
                <a:cubicBezTo>
                  <a:pt x="3850768" y="-6836"/>
                  <a:pt x="4057881" y="18900"/>
                  <a:pt x="4306910" y="0"/>
                </a:cubicBezTo>
                <a:cubicBezTo>
                  <a:pt x="4323663" y="224829"/>
                  <a:pt x="4336216" y="406694"/>
                  <a:pt x="4306910" y="600165"/>
                </a:cubicBezTo>
                <a:cubicBezTo>
                  <a:pt x="4277604" y="793636"/>
                  <a:pt x="4325859" y="981828"/>
                  <a:pt x="4306910" y="1200329"/>
                </a:cubicBezTo>
                <a:cubicBezTo>
                  <a:pt x="4067892" y="1195049"/>
                  <a:pt x="3965575" y="1197328"/>
                  <a:pt x="3648568" y="1200329"/>
                </a:cubicBezTo>
                <a:cubicBezTo>
                  <a:pt x="3331561" y="1203330"/>
                  <a:pt x="3275581" y="1174557"/>
                  <a:pt x="3119433" y="1200329"/>
                </a:cubicBezTo>
                <a:cubicBezTo>
                  <a:pt x="2963286" y="1226101"/>
                  <a:pt x="2769624" y="1196775"/>
                  <a:pt x="2633368" y="1200329"/>
                </a:cubicBezTo>
                <a:cubicBezTo>
                  <a:pt x="2497113" y="1203883"/>
                  <a:pt x="2366966" y="1191650"/>
                  <a:pt x="2147302" y="1200329"/>
                </a:cubicBezTo>
                <a:cubicBezTo>
                  <a:pt x="1927638" y="1209008"/>
                  <a:pt x="1779051" y="1191614"/>
                  <a:pt x="1445891" y="1200329"/>
                </a:cubicBezTo>
                <a:cubicBezTo>
                  <a:pt x="1112731" y="1209044"/>
                  <a:pt x="1177572" y="1184922"/>
                  <a:pt x="916757" y="1200329"/>
                </a:cubicBezTo>
                <a:cubicBezTo>
                  <a:pt x="655942" y="1215736"/>
                  <a:pt x="454995" y="1171324"/>
                  <a:pt x="0" y="1200329"/>
                </a:cubicBezTo>
                <a:cubicBezTo>
                  <a:pt x="24630" y="930546"/>
                  <a:pt x="8425" y="829421"/>
                  <a:pt x="0" y="636174"/>
                </a:cubicBezTo>
                <a:cubicBezTo>
                  <a:pt x="-8425" y="442928"/>
                  <a:pt x="27004" y="14756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In den Sträuchern kann man die Nester gut verstecken und die Dornen bieten Schutz.</a:t>
            </a:r>
          </a:p>
        </p:txBody>
      </p:sp>
      <p:sp>
        <p:nvSpPr>
          <p:cNvPr id="12" name="Textfeld 11">
            <a:extLst>
              <a:ext uri="{FF2B5EF4-FFF2-40B4-BE49-F238E27FC236}">
                <a16:creationId xmlns:a16="http://schemas.microsoft.com/office/drawing/2014/main" id="{AFBDDD3F-0A66-4B12-9AC0-6B650FDE4A46}"/>
              </a:ext>
            </a:extLst>
          </p:cNvPr>
          <p:cNvSpPr txBox="1"/>
          <p:nvPr/>
        </p:nvSpPr>
        <p:spPr>
          <a:xfrm>
            <a:off x="7256836" y="4232047"/>
            <a:ext cx="1940227" cy="461665"/>
          </a:xfrm>
          <a:custGeom>
            <a:avLst/>
            <a:gdLst>
              <a:gd name="connsiteX0" fmla="*/ 0 w 1940227"/>
              <a:gd name="connsiteY0" fmla="*/ 0 h 461665"/>
              <a:gd name="connsiteX1" fmla="*/ 588536 w 1940227"/>
              <a:gd name="connsiteY1" fmla="*/ 0 h 461665"/>
              <a:gd name="connsiteX2" fmla="*/ 1196473 w 1940227"/>
              <a:gd name="connsiteY2" fmla="*/ 0 h 461665"/>
              <a:gd name="connsiteX3" fmla="*/ 1940227 w 1940227"/>
              <a:gd name="connsiteY3" fmla="*/ 0 h 461665"/>
              <a:gd name="connsiteX4" fmla="*/ 1940227 w 1940227"/>
              <a:gd name="connsiteY4" fmla="*/ 461665 h 461665"/>
              <a:gd name="connsiteX5" fmla="*/ 1332289 w 1940227"/>
              <a:gd name="connsiteY5" fmla="*/ 461665 h 461665"/>
              <a:gd name="connsiteX6" fmla="*/ 704949 w 1940227"/>
              <a:gd name="connsiteY6" fmla="*/ 461665 h 461665"/>
              <a:gd name="connsiteX7" fmla="*/ 0 w 1940227"/>
              <a:gd name="connsiteY7" fmla="*/ 461665 h 461665"/>
              <a:gd name="connsiteX8" fmla="*/ 0 w 1940227"/>
              <a:gd name="connsiteY8"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0227" h="461665" fill="none" extrusionOk="0">
                <a:moveTo>
                  <a:pt x="0" y="0"/>
                </a:moveTo>
                <a:cubicBezTo>
                  <a:pt x="170764" y="6921"/>
                  <a:pt x="409092" y="12185"/>
                  <a:pt x="588536" y="0"/>
                </a:cubicBezTo>
                <a:cubicBezTo>
                  <a:pt x="767980" y="-12185"/>
                  <a:pt x="995752" y="26072"/>
                  <a:pt x="1196473" y="0"/>
                </a:cubicBezTo>
                <a:cubicBezTo>
                  <a:pt x="1397194" y="-26072"/>
                  <a:pt x="1749997" y="-9045"/>
                  <a:pt x="1940227" y="0"/>
                </a:cubicBezTo>
                <a:cubicBezTo>
                  <a:pt x="1925910" y="196023"/>
                  <a:pt x="1935438" y="270574"/>
                  <a:pt x="1940227" y="461665"/>
                </a:cubicBezTo>
                <a:cubicBezTo>
                  <a:pt x="1718529" y="460806"/>
                  <a:pt x="1471886" y="456619"/>
                  <a:pt x="1332289" y="461665"/>
                </a:cubicBezTo>
                <a:cubicBezTo>
                  <a:pt x="1192692" y="466711"/>
                  <a:pt x="990445" y="491896"/>
                  <a:pt x="704949" y="461665"/>
                </a:cubicBezTo>
                <a:cubicBezTo>
                  <a:pt x="419453" y="431434"/>
                  <a:pt x="203691" y="461263"/>
                  <a:pt x="0" y="461665"/>
                </a:cubicBezTo>
                <a:cubicBezTo>
                  <a:pt x="437" y="265001"/>
                  <a:pt x="-13511" y="145291"/>
                  <a:pt x="0" y="0"/>
                </a:cubicBezTo>
                <a:close/>
              </a:path>
              <a:path w="1940227" h="461665" stroke="0" extrusionOk="0">
                <a:moveTo>
                  <a:pt x="0" y="0"/>
                </a:moveTo>
                <a:cubicBezTo>
                  <a:pt x="317978" y="27156"/>
                  <a:pt x="456030" y="-22090"/>
                  <a:pt x="685547" y="0"/>
                </a:cubicBezTo>
                <a:cubicBezTo>
                  <a:pt x="915064" y="22090"/>
                  <a:pt x="1073499" y="-3723"/>
                  <a:pt x="1351691" y="0"/>
                </a:cubicBezTo>
                <a:cubicBezTo>
                  <a:pt x="1629883" y="3723"/>
                  <a:pt x="1766343" y="19925"/>
                  <a:pt x="1940227" y="0"/>
                </a:cubicBezTo>
                <a:cubicBezTo>
                  <a:pt x="1954728" y="187387"/>
                  <a:pt x="1935805" y="355103"/>
                  <a:pt x="1940227" y="461665"/>
                </a:cubicBezTo>
                <a:cubicBezTo>
                  <a:pt x="1718136" y="464197"/>
                  <a:pt x="1534465" y="467478"/>
                  <a:pt x="1254680" y="461665"/>
                </a:cubicBezTo>
                <a:cubicBezTo>
                  <a:pt x="974895" y="455852"/>
                  <a:pt x="837157" y="482877"/>
                  <a:pt x="666145" y="461665"/>
                </a:cubicBezTo>
                <a:cubicBezTo>
                  <a:pt x="495133" y="440453"/>
                  <a:pt x="159503" y="493358"/>
                  <a:pt x="0" y="461665"/>
                </a:cubicBezTo>
                <a:cubicBezTo>
                  <a:pt x="9168" y="266063"/>
                  <a:pt x="-2642" y="220177"/>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Haselmaus</a:t>
            </a:r>
          </a:p>
        </p:txBody>
      </p:sp>
      <p:sp>
        <p:nvSpPr>
          <p:cNvPr id="13" name="Textfeld 12">
            <a:extLst>
              <a:ext uri="{FF2B5EF4-FFF2-40B4-BE49-F238E27FC236}">
                <a16:creationId xmlns:a16="http://schemas.microsoft.com/office/drawing/2014/main" id="{13731EFA-F508-45E8-9EBA-7373229DE536}"/>
              </a:ext>
            </a:extLst>
          </p:cNvPr>
          <p:cNvSpPr txBox="1"/>
          <p:nvPr/>
        </p:nvSpPr>
        <p:spPr>
          <a:xfrm>
            <a:off x="9007058" y="4462879"/>
            <a:ext cx="3027704" cy="830997"/>
          </a:xfrm>
          <a:custGeom>
            <a:avLst/>
            <a:gdLst>
              <a:gd name="connsiteX0" fmla="*/ 0 w 3027704"/>
              <a:gd name="connsiteY0" fmla="*/ 0 h 830997"/>
              <a:gd name="connsiteX1" fmla="*/ 666095 w 3027704"/>
              <a:gd name="connsiteY1" fmla="*/ 0 h 830997"/>
              <a:gd name="connsiteX2" fmla="*/ 1301913 w 3027704"/>
              <a:gd name="connsiteY2" fmla="*/ 0 h 830997"/>
              <a:gd name="connsiteX3" fmla="*/ 1907454 w 3027704"/>
              <a:gd name="connsiteY3" fmla="*/ 0 h 830997"/>
              <a:gd name="connsiteX4" fmla="*/ 3027704 w 3027704"/>
              <a:gd name="connsiteY4" fmla="*/ 0 h 830997"/>
              <a:gd name="connsiteX5" fmla="*/ 3027704 w 3027704"/>
              <a:gd name="connsiteY5" fmla="*/ 423808 h 830997"/>
              <a:gd name="connsiteX6" fmla="*/ 3027704 w 3027704"/>
              <a:gd name="connsiteY6" fmla="*/ 830997 h 830997"/>
              <a:gd name="connsiteX7" fmla="*/ 2361609 w 3027704"/>
              <a:gd name="connsiteY7" fmla="*/ 830997 h 830997"/>
              <a:gd name="connsiteX8" fmla="*/ 1756068 w 3027704"/>
              <a:gd name="connsiteY8" fmla="*/ 830997 h 830997"/>
              <a:gd name="connsiteX9" fmla="*/ 1211082 w 3027704"/>
              <a:gd name="connsiteY9" fmla="*/ 830997 h 830997"/>
              <a:gd name="connsiteX10" fmla="*/ 635818 w 3027704"/>
              <a:gd name="connsiteY10" fmla="*/ 830997 h 830997"/>
              <a:gd name="connsiteX11" fmla="*/ 0 w 3027704"/>
              <a:gd name="connsiteY11" fmla="*/ 830997 h 830997"/>
              <a:gd name="connsiteX12" fmla="*/ 0 w 3027704"/>
              <a:gd name="connsiteY12" fmla="*/ 423808 h 830997"/>
              <a:gd name="connsiteX13" fmla="*/ 0 w 3027704"/>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027704" h="830997" fill="none" extrusionOk="0">
                <a:moveTo>
                  <a:pt x="0" y="0"/>
                </a:moveTo>
                <a:cubicBezTo>
                  <a:pt x="252710" y="17104"/>
                  <a:pt x="402754" y="22616"/>
                  <a:pt x="666095" y="0"/>
                </a:cubicBezTo>
                <a:cubicBezTo>
                  <a:pt x="929437" y="-22616"/>
                  <a:pt x="1107007" y="206"/>
                  <a:pt x="1301913" y="0"/>
                </a:cubicBezTo>
                <a:cubicBezTo>
                  <a:pt x="1496819" y="-206"/>
                  <a:pt x="1786277" y="13290"/>
                  <a:pt x="1907454" y="0"/>
                </a:cubicBezTo>
                <a:cubicBezTo>
                  <a:pt x="2028631" y="-13290"/>
                  <a:pt x="2659497" y="29894"/>
                  <a:pt x="3027704" y="0"/>
                </a:cubicBezTo>
                <a:cubicBezTo>
                  <a:pt x="3010158" y="128123"/>
                  <a:pt x="3010790" y="250319"/>
                  <a:pt x="3027704" y="423808"/>
                </a:cubicBezTo>
                <a:cubicBezTo>
                  <a:pt x="3044618" y="597297"/>
                  <a:pt x="3017868" y="700391"/>
                  <a:pt x="3027704" y="830997"/>
                </a:cubicBezTo>
                <a:cubicBezTo>
                  <a:pt x="2728983" y="849638"/>
                  <a:pt x="2629164" y="801844"/>
                  <a:pt x="2361609" y="830997"/>
                </a:cubicBezTo>
                <a:cubicBezTo>
                  <a:pt x="2094054" y="860150"/>
                  <a:pt x="1900690" y="803197"/>
                  <a:pt x="1756068" y="830997"/>
                </a:cubicBezTo>
                <a:cubicBezTo>
                  <a:pt x="1611446" y="858797"/>
                  <a:pt x="1421673" y="844845"/>
                  <a:pt x="1211082" y="830997"/>
                </a:cubicBezTo>
                <a:cubicBezTo>
                  <a:pt x="1000491" y="817149"/>
                  <a:pt x="870589" y="812029"/>
                  <a:pt x="635818" y="830997"/>
                </a:cubicBezTo>
                <a:cubicBezTo>
                  <a:pt x="401047" y="849965"/>
                  <a:pt x="186274" y="810712"/>
                  <a:pt x="0" y="830997"/>
                </a:cubicBezTo>
                <a:cubicBezTo>
                  <a:pt x="-13493" y="665002"/>
                  <a:pt x="16979" y="529860"/>
                  <a:pt x="0" y="423808"/>
                </a:cubicBezTo>
                <a:cubicBezTo>
                  <a:pt x="-16979" y="317756"/>
                  <a:pt x="-17577" y="145924"/>
                  <a:pt x="0" y="0"/>
                </a:cubicBezTo>
                <a:close/>
              </a:path>
              <a:path w="3027704" h="830997" stroke="0" extrusionOk="0">
                <a:moveTo>
                  <a:pt x="0" y="0"/>
                </a:moveTo>
                <a:cubicBezTo>
                  <a:pt x="241601" y="-30135"/>
                  <a:pt x="469997" y="9139"/>
                  <a:pt x="666095" y="0"/>
                </a:cubicBezTo>
                <a:cubicBezTo>
                  <a:pt x="862193" y="-9139"/>
                  <a:pt x="1002511" y="26937"/>
                  <a:pt x="1301913" y="0"/>
                </a:cubicBezTo>
                <a:cubicBezTo>
                  <a:pt x="1601315" y="-26937"/>
                  <a:pt x="1773545" y="8873"/>
                  <a:pt x="1907454" y="0"/>
                </a:cubicBezTo>
                <a:cubicBezTo>
                  <a:pt x="2041363" y="-8873"/>
                  <a:pt x="2193212" y="8234"/>
                  <a:pt x="2422163" y="0"/>
                </a:cubicBezTo>
                <a:cubicBezTo>
                  <a:pt x="2651114" y="-8234"/>
                  <a:pt x="2874432" y="29820"/>
                  <a:pt x="3027704" y="0"/>
                </a:cubicBezTo>
                <a:cubicBezTo>
                  <a:pt x="3019610" y="165256"/>
                  <a:pt x="3044578" y="293619"/>
                  <a:pt x="3027704" y="432118"/>
                </a:cubicBezTo>
                <a:cubicBezTo>
                  <a:pt x="3010830" y="570617"/>
                  <a:pt x="3025040" y="727406"/>
                  <a:pt x="3027704" y="830997"/>
                </a:cubicBezTo>
                <a:cubicBezTo>
                  <a:pt x="2814419" y="816738"/>
                  <a:pt x="2704182" y="809463"/>
                  <a:pt x="2482717" y="830997"/>
                </a:cubicBezTo>
                <a:cubicBezTo>
                  <a:pt x="2261252" y="852531"/>
                  <a:pt x="2194426" y="841998"/>
                  <a:pt x="1907454" y="830997"/>
                </a:cubicBezTo>
                <a:cubicBezTo>
                  <a:pt x="1620482" y="819996"/>
                  <a:pt x="1532855" y="817184"/>
                  <a:pt x="1362467" y="830997"/>
                </a:cubicBezTo>
                <a:cubicBezTo>
                  <a:pt x="1192079" y="844810"/>
                  <a:pt x="1056963" y="850730"/>
                  <a:pt x="817480" y="830997"/>
                </a:cubicBezTo>
                <a:cubicBezTo>
                  <a:pt x="577997" y="811264"/>
                  <a:pt x="290273" y="856037"/>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Blätter, Beeren und Insekten als Nahrung.</a:t>
            </a:r>
          </a:p>
        </p:txBody>
      </p:sp>
      <p:sp>
        <p:nvSpPr>
          <p:cNvPr id="14" name="Textfeld 13">
            <a:extLst>
              <a:ext uri="{FF2B5EF4-FFF2-40B4-BE49-F238E27FC236}">
                <a16:creationId xmlns:a16="http://schemas.microsoft.com/office/drawing/2014/main" id="{B437BD5C-554A-4FC8-AC47-01013915B14D}"/>
              </a:ext>
            </a:extLst>
          </p:cNvPr>
          <p:cNvSpPr txBox="1"/>
          <p:nvPr/>
        </p:nvSpPr>
        <p:spPr>
          <a:xfrm>
            <a:off x="8226949" y="5835816"/>
            <a:ext cx="3716882" cy="461665"/>
          </a:xfrm>
          <a:custGeom>
            <a:avLst/>
            <a:gdLst>
              <a:gd name="connsiteX0" fmla="*/ 0 w 3716882"/>
              <a:gd name="connsiteY0" fmla="*/ 0 h 461665"/>
              <a:gd name="connsiteX1" fmla="*/ 693818 w 3716882"/>
              <a:gd name="connsiteY1" fmla="*/ 0 h 461665"/>
              <a:gd name="connsiteX2" fmla="*/ 1350467 w 3716882"/>
              <a:gd name="connsiteY2" fmla="*/ 0 h 461665"/>
              <a:gd name="connsiteX3" fmla="*/ 1969947 w 3716882"/>
              <a:gd name="connsiteY3" fmla="*/ 0 h 461665"/>
              <a:gd name="connsiteX4" fmla="*/ 2589428 w 3716882"/>
              <a:gd name="connsiteY4" fmla="*/ 0 h 461665"/>
              <a:gd name="connsiteX5" fmla="*/ 3716882 w 3716882"/>
              <a:gd name="connsiteY5" fmla="*/ 0 h 461665"/>
              <a:gd name="connsiteX6" fmla="*/ 3716882 w 3716882"/>
              <a:gd name="connsiteY6" fmla="*/ 461665 h 461665"/>
              <a:gd name="connsiteX7" fmla="*/ 3023064 w 3716882"/>
              <a:gd name="connsiteY7" fmla="*/ 461665 h 461665"/>
              <a:gd name="connsiteX8" fmla="*/ 2403584 w 3716882"/>
              <a:gd name="connsiteY8" fmla="*/ 461665 h 461665"/>
              <a:gd name="connsiteX9" fmla="*/ 1858441 w 3716882"/>
              <a:gd name="connsiteY9" fmla="*/ 461665 h 461665"/>
              <a:gd name="connsiteX10" fmla="*/ 1276129 w 3716882"/>
              <a:gd name="connsiteY10" fmla="*/ 461665 h 461665"/>
              <a:gd name="connsiteX11" fmla="*/ 582312 w 3716882"/>
              <a:gd name="connsiteY11" fmla="*/ 461665 h 461665"/>
              <a:gd name="connsiteX12" fmla="*/ 0 w 3716882"/>
              <a:gd name="connsiteY12" fmla="*/ 461665 h 461665"/>
              <a:gd name="connsiteX13" fmla="*/ 0 w 3716882"/>
              <a:gd name="connsiteY13"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16882" h="461665" fill="none" extrusionOk="0">
                <a:moveTo>
                  <a:pt x="0" y="0"/>
                </a:moveTo>
                <a:cubicBezTo>
                  <a:pt x="281153" y="2243"/>
                  <a:pt x="514325" y="5274"/>
                  <a:pt x="693818" y="0"/>
                </a:cubicBezTo>
                <a:cubicBezTo>
                  <a:pt x="873311" y="-5274"/>
                  <a:pt x="1150411" y="-21280"/>
                  <a:pt x="1350467" y="0"/>
                </a:cubicBezTo>
                <a:cubicBezTo>
                  <a:pt x="1550523" y="21280"/>
                  <a:pt x="1664550" y="2741"/>
                  <a:pt x="1969947" y="0"/>
                </a:cubicBezTo>
                <a:cubicBezTo>
                  <a:pt x="2275344" y="-2741"/>
                  <a:pt x="2354693" y="15699"/>
                  <a:pt x="2589428" y="0"/>
                </a:cubicBezTo>
                <a:cubicBezTo>
                  <a:pt x="2824163" y="-15699"/>
                  <a:pt x="3332577" y="3508"/>
                  <a:pt x="3716882" y="0"/>
                </a:cubicBezTo>
                <a:cubicBezTo>
                  <a:pt x="3723834" y="211485"/>
                  <a:pt x="3731754" y="303475"/>
                  <a:pt x="3716882" y="461665"/>
                </a:cubicBezTo>
                <a:cubicBezTo>
                  <a:pt x="3417392" y="493561"/>
                  <a:pt x="3208656" y="470030"/>
                  <a:pt x="3023064" y="461665"/>
                </a:cubicBezTo>
                <a:cubicBezTo>
                  <a:pt x="2837472" y="453300"/>
                  <a:pt x="2590623" y="446413"/>
                  <a:pt x="2403584" y="461665"/>
                </a:cubicBezTo>
                <a:cubicBezTo>
                  <a:pt x="2216545" y="476917"/>
                  <a:pt x="2088807" y="470740"/>
                  <a:pt x="1858441" y="461665"/>
                </a:cubicBezTo>
                <a:cubicBezTo>
                  <a:pt x="1628075" y="452590"/>
                  <a:pt x="1469324" y="438698"/>
                  <a:pt x="1276129" y="461665"/>
                </a:cubicBezTo>
                <a:cubicBezTo>
                  <a:pt x="1082934" y="484632"/>
                  <a:pt x="834169" y="484583"/>
                  <a:pt x="582312" y="461665"/>
                </a:cubicBezTo>
                <a:cubicBezTo>
                  <a:pt x="330455" y="438747"/>
                  <a:pt x="264775" y="445851"/>
                  <a:pt x="0" y="461665"/>
                </a:cubicBezTo>
                <a:cubicBezTo>
                  <a:pt x="20825" y="368009"/>
                  <a:pt x="-7462" y="118995"/>
                  <a:pt x="0" y="0"/>
                </a:cubicBezTo>
                <a:close/>
              </a:path>
              <a:path w="3716882" h="461665" stroke="0" extrusionOk="0">
                <a:moveTo>
                  <a:pt x="0" y="0"/>
                </a:moveTo>
                <a:cubicBezTo>
                  <a:pt x="327549" y="18464"/>
                  <a:pt x="432186" y="-1404"/>
                  <a:pt x="693818" y="0"/>
                </a:cubicBezTo>
                <a:cubicBezTo>
                  <a:pt x="955450" y="1404"/>
                  <a:pt x="1184891" y="21011"/>
                  <a:pt x="1350467" y="0"/>
                </a:cubicBezTo>
                <a:cubicBezTo>
                  <a:pt x="1516043" y="-21011"/>
                  <a:pt x="1680328" y="-28028"/>
                  <a:pt x="1969947" y="0"/>
                </a:cubicBezTo>
                <a:cubicBezTo>
                  <a:pt x="2259566" y="28028"/>
                  <a:pt x="2302424" y="-18694"/>
                  <a:pt x="2477921" y="0"/>
                </a:cubicBezTo>
                <a:cubicBezTo>
                  <a:pt x="2653418" y="18694"/>
                  <a:pt x="2843602" y="19956"/>
                  <a:pt x="3023064" y="0"/>
                </a:cubicBezTo>
                <a:cubicBezTo>
                  <a:pt x="3202526" y="-19956"/>
                  <a:pt x="3453261" y="9785"/>
                  <a:pt x="3716882" y="0"/>
                </a:cubicBezTo>
                <a:cubicBezTo>
                  <a:pt x="3693869" y="131886"/>
                  <a:pt x="3731616" y="262987"/>
                  <a:pt x="3716882" y="461665"/>
                </a:cubicBezTo>
                <a:cubicBezTo>
                  <a:pt x="3570270" y="447312"/>
                  <a:pt x="3443686" y="481150"/>
                  <a:pt x="3171739" y="461665"/>
                </a:cubicBezTo>
                <a:cubicBezTo>
                  <a:pt x="2899792" y="442180"/>
                  <a:pt x="2854197" y="440085"/>
                  <a:pt x="2589428" y="461665"/>
                </a:cubicBezTo>
                <a:cubicBezTo>
                  <a:pt x="2324659" y="483245"/>
                  <a:pt x="2234173" y="436610"/>
                  <a:pt x="2044285" y="461665"/>
                </a:cubicBezTo>
                <a:cubicBezTo>
                  <a:pt x="1854397" y="486720"/>
                  <a:pt x="1727325" y="478129"/>
                  <a:pt x="1499142" y="461665"/>
                </a:cubicBezTo>
                <a:cubicBezTo>
                  <a:pt x="1270959" y="445201"/>
                  <a:pt x="1192555" y="458726"/>
                  <a:pt x="991169" y="461665"/>
                </a:cubicBezTo>
                <a:cubicBezTo>
                  <a:pt x="789783" y="464604"/>
                  <a:pt x="326854" y="492157"/>
                  <a:pt x="0" y="461665"/>
                </a:cubicBezTo>
                <a:cubicBezTo>
                  <a:pt x="4789" y="329591"/>
                  <a:pt x="-15040" y="171918"/>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Rehe, Wildschweine, Füchse</a:t>
            </a:r>
          </a:p>
        </p:txBody>
      </p:sp>
    </p:spTree>
    <p:extLst>
      <p:ext uri="{BB962C8B-B14F-4D97-AF65-F5344CB8AC3E}">
        <p14:creationId xmlns:p14="http://schemas.microsoft.com/office/powerpoint/2010/main" val="327491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1000"/>
                                        <p:tgtEl>
                                          <p:spTgt spid="13"/>
                                        </p:tgtEl>
                                      </p:cBhvr>
                                    </p:animEffect>
                                    <p:anim calcmode="lin" valueType="num">
                                      <p:cBhvr>
                                        <p:cTn id="62" dur="1000" fill="hold"/>
                                        <p:tgtEl>
                                          <p:spTgt spid="13"/>
                                        </p:tgtEl>
                                        <p:attrNameLst>
                                          <p:attrName>ppt_x</p:attrName>
                                        </p:attrNameLst>
                                      </p:cBhvr>
                                      <p:tavLst>
                                        <p:tav tm="0">
                                          <p:val>
                                            <p:strVal val="#ppt_x"/>
                                          </p:val>
                                        </p:tav>
                                        <p:tav tm="100000">
                                          <p:val>
                                            <p:strVal val="#ppt_x"/>
                                          </p:val>
                                        </p:tav>
                                      </p:tavLst>
                                    </p:anim>
                                    <p:anim calcmode="lin" valueType="num">
                                      <p:cBhvr>
                                        <p:cTn id="6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1000"/>
                                        <p:tgtEl>
                                          <p:spTgt spid="14"/>
                                        </p:tgtEl>
                                      </p:cBhvr>
                                    </p:animEffect>
                                    <p:anim calcmode="lin" valueType="num">
                                      <p:cBhvr>
                                        <p:cTn id="69" dur="1000" fill="hold"/>
                                        <p:tgtEl>
                                          <p:spTgt spid="14"/>
                                        </p:tgtEl>
                                        <p:attrNameLst>
                                          <p:attrName>ppt_x</p:attrName>
                                        </p:attrNameLst>
                                      </p:cBhvr>
                                      <p:tavLst>
                                        <p:tav tm="0">
                                          <p:val>
                                            <p:strVal val="#ppt_x"/>
                                          </p:val>
                                        </p:tav>
                                        <p:tav tm="100000">
                                          <p:val>
                                            <p:strVal val="#ppt_x"/>
                                          </p:val>
                                        </p:tav>
                                      </p:tavLst>
                                    </p:anim>
                                    <p:anim calcmode="lin" valueType="num">
                                      <p:cBhvr>
                                        <p:cTn id="7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E87839-74CF-44A4-A848-89EA060B7753}"/>
              </a:ext>
            </a:extLst>
          </p:cNvPr>
          <p:cNvSpPr>
            <a:spLocks noGrp="1"/>
          </p:cNvSpPr>
          <p:nvPr>
            <p:ph type="title"/>
          </p:nvPr>
        </p:nvSpPr>
        <p:spPr>
          <a:xfrm>
            <a:off x="838199" y="46446"/>
            <a:ext cx="10515600" cy="1325563"/>
          </a:xfrm>
        </p:spPr>
        <p:txBody>
          <a:bodyPr/>
          <a:lstStyle/>
          <a:p>
            <a:pPr algn="ctr"/>
            <a:r>
              <a:rPr lang="de-DE" sz="8000" dirty="0">
                <a:latin typeface="Grundschrift" panose="03010100010101010101" pitchFamily="66" charset="0"/>
              </a:rPr>
              <a:t>Baumschicht</a:t>
            </a:r>
            <a:endParaRPr lang="de-DE" dirty="0">
              <a:latin typeface="Grundschrift" panose="03010100010101010101" pitchFamily="66" charset="0"/>
            </a:endParaRPr>
          </a:p>
        </p:txBody>
      </p:sp>
      <p:pic>
        <p:nvPicPr>
          <p:cNvPr id="5" name="Inhaltsplatzhalter 4">
            <a:extLst>
              <a:ext uri="{FF2B5EF4-FFF2-40B4-BE49-F238E27FC236}">
                <a16:creationId xmlns:a16="http://schemas.microsoft.com/office/drawing/2014/main" id="{03E3AB73-D0AC-4DE0-A856-3FB68571E26D}"/>
              </a:ext>
            </a:extLst>
          </p:cNvPr>
          <p:cNvPicPr>
            <a:picLocks noGrp="1" noChangeAspect="1"/>
          </p:cNvPicPr>
          <p:nvPr>
            <p:ph idx="1"/>
          </p:nvPr>
        </p:nvPicPr>
        <p:blipFill rotWithShape="1">
          <a:blip r:embed="rId2"/>
          <a:srcRect l="27181" t="15215" r="5927" b="18651"/>
          <a:stretch/>
        </p:blipFill>
        <p:spPr>
          <a:xfrm>
            <a:off x="1665194" y="1767670"/>
            <a:ext cx="8861611" cy="4925675"/>
          </a:xfrm>
        </p:spPr>
      </p:pic>
      <p:sp>
        <p:nvSpPr>
          <p:cNvPr id="6" name="Textfeld 5">
            <a:extLst>
              <a:ext uri="{FF2B5EF4-FFF2-40B4-BE49-F238E27FC236}">
                <a16:creationId xmlns:a16="http://schemas.microsoft.com/office/drawing/2014/main" id="{909A44F4-E01E-4221-ACAB-92B0F8ED2456}"/>
              </a:ext>
            </a:extLst>
          </p:cNvPr>
          <p:cNvSpPr txBox="1"/>
          <p:nvPr/>
        </p:nvSpPr>
        <p:spPr>
          <a:xfrm>
            <a:off x="4687167" y="1227963"/>
            <a:ext cx="2710087" cy="461665"/>
          </a:xfrm>
          <a:custGeom>
            <a:avLst/>
            <a:gdLst>
              <a:gd name="connsiteX0" fmla="*/ 0 w 2710087"/>
              <a:gd name="connsiteY0" fmla="*/ 0 h 461665"/>
              <a:gd name="connsiteX1" fmla="*/ 650421 w 2710087"/>
              <a:gd name="connsiteY1" fmla="*/ 0 h 461665"/>
              <a:gd name="connsiteX2" fmla="*/ 1327943 w 2710087"/>
              <a:gd name="connsiteY2" fmla="*/ 0 h 461665"/>
              <a:gd name="connsiteX3" fmla="*/ 2005464 w 2710087"/>
              <a:gd name="connsiteY3" fmla="*/ 0 h 461665"/>
              <a:gd name="connsiteX4" fmla="*/ 2710087 w 2710087"/>
              <a:gd name="connsiteY4" fmla="*/ 0 h 461665"/>
              <a:gd name="connsiteX5" fmla="*/ 2710087 w 2710087"/>
              <a:gd name="connsiteY5" fmla="*/ 461665 h 461665"/>
              <a:gd name="connsiteX6" fmla="*/ 2086767 w 2710087"/>
              <a:gd name="connsiteY6" fmla="*/ 461665 h 461665"/>
              <a:gd name="connsiteX7" fmla="*/ 1436346 w 2710087"/>
              <a:gd name="connsiteY7" fmla="*/ 461665 h 461665"/>
              <a:gd name="connsiteX8" fmla="*/ 785925 w 2710087"/>
              <a:gd name="connsiteY8" fmla="*/ 461665 h 461665"/>
              <a:gd name="connsiteX9" fmla="*/ 0 w 2710087"/>
              <a:gd name="connsiteY9" fmla="*/ 461665 h 461665"/>
              <a:gd name="connsiteX10" fmla="*/ 0 w 2710087"/>
              <a:gd name="connsiteY10"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10087" h="461665" fill="none" extrusionOk="0">
                <a:moveTo>
                  <a:pt x="0" y="0"/>
                </a:moveTo>
                <a:cubicBezTo>
                  <a:pt x="227596" y="20271"/>
                  <a:pt x="434394" y="17723"/>
                  <a:pt x="650421" y="0"/>
                </a:cubicBezTo>
                <a:cubicBezTo>
                  <a:pt x="866448" y="-17723"/>
                  <a:pt x="1036325" y="10335"/>
                  <a:pt x="1327943" y="0"/>
                </a:cubicBezTo>
                <a:cubicBezTo>
                  <a:pt x="1619561" y="-10335"/>
                  <a:pt x="1817825" y="27752"/>
                  <a:pt x="2005464" y="0"/>
                </a:cubicBezTo>
                <a:cubicBezTo>
                  <a:pt x="2193103" y="-27752"/>
                  <a:pt x="2474308" y="29169"/>
                  <a:pt x="2710087" y="0"/>
                </a:cubicBezTo>
                <a:cubicBezTo>
                  <a:pt x="2691861" y="185604"/>
                  <a:pt x="2709613" y="291320"/>
                  <a:pt x="2710087" y="461665"/>
                </a:cubicBezTo>
                <a:cubicBezTo>
                  <a:pt x="2454806" y="446777"/>
                  <a:pt x="2380983" y="477158"/>
                  <a:pt x="2086767" y="461665"/>
                </a:cubicBezTo>
                <a:cubicBezTo>
                  <a:pt x="1792551" y="446172"/>
                  <a:pt x="1605477" y="463531"/>
                  <a:pt x="1436346" y="461665"/>
                </a:cubicBezTo>
                <a:cubicBezTo>
                  <a:pt x="1267215" y="459799"/>
                  <a:pt x="931054" y="453636"/>
                  <a:pt x="785925" y="461665"/>
                </a:cubicBezTo>
                <a:cubicBezTo>
                  <a:pt x="640796" y="469694"/>
                  <a:pt x="174176" y="465257"/>
                  <a:pt x="0" y="461665"/>
                </a:cubicBezTo>
                <a:cubicBezTo>
                  <a:pt x="19458" y="242418"/>
                  <a:pt x="-18471" y="200243"/>
                  <a:pt x="0" y="0"/>
                </a:cubicBezTo>
                <a:close/>
              </a:path>
              <a:path w="2710087" h="461665" stroke="0" extrusionOk="0">
                <a:moveTo>
                  <a:pt x="0" y="0"/>
                </a:moveTo>
                <a:cubicBezTo>
                  <a:pt x="227270" y="601"/>
                  <a:pt x="421098" y="23127"/>
                  <a:pt x="731723" y="0"/>
                </a:cubicBezTo>
                <a:cubicBezTo>
                  <a:pt x="1042348" y="-23127"/>
                  <a:pt x="1109839" y="-22370"/>
                  <a:pt x="1436346" y="0"/>
                </a:cubicBezTo>
                <a:cubicBezTo>
                  <a:pt x="1762853" y="22370"/>
                  <a:pt x="1807905" y="9040"/>
                  <a:pt x="2113868" y="0"/>
                </a:cubicBezTo>
                <a:cubicBezTo>
                  <a:pt x="2419831" y="-9040"/>
                  <a:pt x="2481392" y="-26417"/>
                  <a:pt x="2710087" y="0"/>
                </a:cubicBezTo>
                <a:cubicBezTo>
                  <a:pt x="2704451" y="198869"/>
                  <a:pt x="2701165" y="285155"/>
                  <a:pt x="2710087" y="461665"/>
                </a:cubicBezTo>
                <a:cubicBezTo>
                  <a:pt x="2392491" y="451810"/>
                  <a:pt x="2262965" y="482713"/>
                  <a:pt x="2059666" y="461665"/>
                </a:cubicBezTo>
                <a:cubicBezTo>
                  <a:pt x="1856367" y="440617"/>
                  <a:pt x="1716282" y="436820"/>
                  <a:pt x="1463447" y="461665"/>
                </a:cubicBezTo>
                <a:cubicBezTo>
                  <a:pt x="1210612" y="486510"/>
                  <a:pt x="1032765" y="476128"/>
                  <a:pt x="867228" y="461665"/>
                </a:cubicBezTo>
                <a:cubicBezTo>
                  <a:pt x="701691" y="447202"/>
                  <a:pt x="279114" y="453665"/>
                  <a:pt x="0" y="461665"/>
                </a:cubicBezTo>
                <a:cubicBezTo>
                  <a:pt x="-23042" y="281175"/>
                  <a:pt x="11703" y="11196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„Dach“ des Waldes</a:t>
            </a:r>
          </a:p>
        </p:txBody>
      </p:sp>
      <p:sp>
        <p:nvSpPr>
          <p:cNvPr id="8" name="Textfeld 7">
            <a:extLst>
              <a:ext uri="{FF2B5EF4-FFF2-40B4-BE49-F238E27FC236}">
                <a16:creationId xmlns:a16="http://schemas.microsoft.com/office/drawing/2014/main" id="{38163697-7C08-4A99-AEDA-FFFE78F43EE5}"/>
              </a:ext>
            </a:extLst>
          </p:cNvPr>
          <p:cNvSpPr txBox="1"/>
          <p:nvPr/>
        </p:nvSpPr>
        <p:spPr>
          <a:xfrm>
            <a:off x="5041273" y="1988928"/>
            <a:ext cx="2710087" cy="461665"/>
          </a:xfrm>
          <a:custGeom>
            <a:avLst/>
            <a:gdLst>
              <a:gd name="connsiteX0" fmla="*/ 0 w 2710087"/>
              <a:gd name="connsiteY0" fmla="*/ 0 h 461665"/>
              <a:gd name="connsiteX1" fmla="*/ 650421 w 2710087"/>
              <a:gd name="connsiteY1" fmla="*/ 0 h 461665"/>
              <a:gd name="connsiteX2" fmla="*/ 1327943 w 2710087"/>
              <a:gd name="connsiteY2" fmla="*/ 0 h 461665"/>
              <a:gd name="connsiteX3" fmla="*/ 2005464 w 2710087"/>
              <a:gd name="connsiteY3" fmla="*/ 0 h 461665"/>
              <a:gd name="connsiteX4" fmla="*/ 2710087 w 2710087"/>
              <a:gd name="connsiteY4" fmla="*/ 0 h 461665"/>
              <a:gd name="connsiteX5" fmla="*/ 2710087 w 2710087"/>
              <a:gd name="connsiteY5" fmla="*/ 461665 h 461665"/>
              <a:gd name="connsiteX6" fmla="*/ 2086767 w 2710087"/>
              <a:gd name="connsiteY6" fmla="*/ 461665 h 461665"/>
              <a:gd name="connsiteX7" fmla="*/ 1436346 w 2710087"/>
              <a:gd name="connsiteY7" fmla="*/ 461665 h 461665"/>
              <a:gd name="connsiteX8" fmla="*/ 785925 w 2710087"/>
              <a:gd name="connsiteY8" fmla="*/ 461665 h 461665"/>
              <a:gd name="connsiteX9" fmla="*/ 0 w 2710087"/>
              <a:gd name="connsiteY9" fmla="*/ 461665 h 461665"/>
              <a:gd name="connsiteX10" fmla="*/ 0 w 2710087"/>
              <a:gd name="connsiteY10"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10087" h="461665" fill="none" extrusionOk="0">
                <a:moveTo>
                  <a:pt x="0" y="0"/>
                </a:moveTo>
                <a:cubicBezTo>
                  <a:pt x="227596" y="20271"/>
                  <a:pt x="434394" y="17723"/>
                  <a:pt x="650421" y="0"/>
                </a:cubicBezTo>
                <a:cubicBezTo>
                  <a:pt x="866448" y="-17723"/>
                  <a:pt x="1036325" y="10335"/>
                  <a:pt x="1327943" y="0"/>
                </a:cubicBezTo>
                <a:cubicBezTo>
                  <a:pt x="1619561" y="-10335"/>
                  <a:pt x="1817825" y="27752"/>
                  <a:pt x="2005464" y="0"/>
                </a:cubicBezTo>
                <a:cubicBezTo>
                  <a:pt x="2193103" y="-27752"/>
                  <a:pt x="2474308" y="29169"/>
                  <a:pt x="2710087" y="0"/>
                </a:cubicBezTo>
                <a:cubicBezTo>
                  <a:pt x="2691861" y="185604"/>
                  <a:pt x="2709613" y="291320"/>
                  <a:pt x="2710087" y="461665"/>
                </a:cubicBezTo>
                <a:cubicBezTo>
                  <a:pt x="2454806" y="446777"/>
                  <a:pt x="2380983" y="477158"/>
                  <a:pt x="2086767" y="461665"/>
                </a:cubicBezTo>
                <a:cubicBezTo>
                  <a:pt x="1792551" y="446172"/>
                  <a:pt x="1605477" y="463531"/>
                  <a:pt x="1436346" y="461665"/>
                </a:cubicBezTo>
                <a:cubicBezTo>
                  <a:pt x="1267215" y="459799"/>
                  <a:pt x="931054" y="453636"/>
                  <a:pt x="785925" y="461665"/>
                </a:cubicBezTo>
                <a:cubicBezTo>
                  <a:pt x="640796" y="469694"/>
                  <a:pt x="174176" y="465257"/>
                  <a:pt x="0" y="461665"/>
                </a:cubicBezTo>
                <a:cubicBezTo>
                  <a:pt x="19458" y="242418"/>
                  <a:pt x="-18471" y="200243"/>
                  <a:pt x="0" y="0"/>
                </a:cubicBezTo>
                <a:close/>
              </a:path>
              <a:path w="2710087" h="461665" stroke="0" extrusionOk="0">
                <a:moveTo>
                  <a:pt x="0" y="0"/>
                </a:moveTo>
                <a:cubicBezTo>
                  <a:pt x="227270" y="601"/>
                  <a:pt x="421098" y="23127"/>
                  <a:pt x="731723" y="0"/>
                </a:cubicBezTo>
                <a:cubicBezTo>
                  <a:pt x="1042348" y="-23127"/>
                  <a:pt x="1109839" y="-22370"/>
                  <a:pt x="1436346" y="0"/>
                </a:cubicBezTo>
                <a:cubicBezTo>
                  <a:pt x="1762853" y="22370"/>
                  <a:pt x="1807905" y="9040"/>
                  <a:pt x="2113868" y="0"/>
                </a:cubicBezTo>
                <a:cubicBezTo>
                  <a:pt x="2419831" y="-9040"/>
                  <a:pt x="2481392" y="-26417"/>
                  <a:pt x="2710087" y="0"/>
                </a:cubicBezTo>
                <a:cubicBezTo>
                  <a:pt x="2704451" y="198869"/>
                  <a:pt x="2701165" y="285155"/>
                  <a:pt x="2710087" y="461665"/>
                </a:cubicBezTo>
                <a:cubicBezTo>
                  <a:pt x="2392491" y="451810"/>
                  <a:pt x="2262965" y="482713"/>
                  <a:pt x="2059666" y="461665"/>
                </a:cubicBezTo>
                <a:cubicBezTo>
                  <a:pt x="1856367" y="440617"/>
                  <a:pt x="1716282" y="436820"/>
                  <a:pt x="1463447" y="461665"/>
                </a:cubicBezTo>
                <a:cubicBezTo>
                  <a:pt x="1210612" y="486510"/>
                  <a:pt x="1032765" y="476128"/>
                  <a:pt x="867228" y="461665"/>
                </a:cubicBezTo>
                <a:cubicBezTo>
                  <a:pt x="701691" y="447202"/>
                  <a:pt x="279114" y="453665"/>
                  <a:pt x="0" y="461665"/>
                </a:cubicBezTo>
                <a:cubicBezTo>
                  <a:pt x="-23042" y="281175"/>
                  <a:pt x="11703" y="111961"/>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ca. 40 Meter hoch</a:t>
            </a:r>
          </a:p>
        </p:txBody>
      </p:sp>
      <p:sp>
        <p:nvSpPr>
          <p:cNvPr id="9" name="Textfeld 8">
            <a:extLst>
              <a:ext uri="{FF2B5EF4-FFF2-40B4-BE49-F238E27FC236}">
                <a16:creationId xmlns:a16="http://schemas.microsoft.com/office/drawing/2014/main" id="{40DCC348-EF2E-40E8-9F24-BAD06E4FDCC3}"/>
              </a:ext>
            </a:extLst>
          </p:cNvPr>
          <p:cNvSpPr txBox="1"/>
          <p:nvPr/>
        </p:nvSpPr>
        <p:spPr>
          <a:xfrm>
            <a:off x="6986615" y="3198167"/>
            <a:ext cx="1778627" cy="461665"/>
          </a:xfrm>
          <a:custGeom>
            <a:avLst/>
            <a:gdLst>
              <a:gd name="connsiteX0" fmla="*/ 0 w 1778627"/>
              <a:gd name="connsiteY0" fmla="*/ 0 h 461665"/>
              <a:gd name="connsiteX1" fmla="*/ 539517 w 1778627"/>
              <a:gd name="connsiteY1" fmla="*/ 0 h 461665"/>
              <a:gd name="connsiteX2" fmla="*/ 1096820 w 1778627"/>
              <a:gd name="connsiteY2" fmla="*/ 0 h 461665"/>
              <a:gd name="connsiteX3" fmla="*/ 1778627 w 1778627"/>
              <a:gd name="connsiteY3" fmla="*/ 0 h 461665"/>
              <a:gd name="connsiteX4" fmla="*/ 1778627 w 1778627"/>
              <a:gd name="connsiteY4" fmla="*/ 461665 h 461665"/>
              <a:gd name="connsiteX5" fmla="*/ 1221324 w 1778627"/>
              <a:gd name="connsiteY5" fmla="*/ 461665 h 461665"/>
              <a:gd name="connsiteX6" fmla="*/ 646234 w 1778627"/>
              <a:gd name="connsiteY6" fmla="*/ 461665 h 461665"/>
              <a:gd name="connsiteX7" fmla="*/ 0 w 1778627"/>
              <a:gd name="connsiteY7" fmla="*/ 461665 h 461665"/>
              <a:gd name="connsiteX8" fmla="*/ 0 w 1778627"/>
              <a:gd name="connsiteY8"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78627" h="461665" fill="none" extrusionOk="0">
                <a:moveTo>
                  <a:pt x="0" y="0"/>
                </a:moveTo>
                <a:cubicBezTo>
                  <a:pt x="120853" y="1236"/>
                  <a:pt x="346843" y="-5703"/>
                  <a:pt x="539517" y="0"/>
                </a:cubicBezTo>
                <a:cubicBezTo>
                  <a:pt x="732191" y="5703"/>
                  <a:pt x="834805" y="14068"/>
                  <a:pt x="1096820" y="0"/>
                </a:cubicBezTo>
                <a:cubicBezTo>
                  <a:pt x="1358835" y="-14068"/>
                  <a:pt x="1508632" y="30462"/>
                  <a:pt x="1778627" y="0"/>
                </a:cubicBezTo>
                <a:cubicBezTo>
                  <a:pt x="1764310" y="196023"/>
                  <a:pt x="1773838" y="270574"/>
                  <a:pt x="1778627" y="461665"/>
                </a:cubicBezTo>
                <a:cubicBezTo>
                  <a:pt x="1505848" y="479688"/>
                  <a:pt x="1465580" y="445786"/>
                  <a:pt x="1221324" y="461665"/>
                </a:cubicBezTo>
                <a:cubicBezTo>
                  <a:pt x="977068" y="477544"/>
                  <a:pt x="783791" y="462632"/>
                  <a:pt x="646234" y="461665"/>
                </a:cubicBezTo>
                <a:cubicBezTo>
                  <a:pt x="508677" y="460699"/>
                  <a:pt x="281867" y="473053"/>
                  <a:pt x="0" y="461665"/>
                </a:cubicBezTo>
                <a:cubicBezTo>
                  <a:pt x="437" y="265001"/>
                  <a:pt x="-13511" y="145291"/>
                  <a:pt x="0" y="0"/>
                </a:cubicBezTo>
                <a:close/>
              </a:path>
              <a:path w="1778627" h="461665" stroke="0" extrusionOk="0">
                <a:moveTo>
                  <a:pt x="0" y="0"/>
                </a:moveTo>
                <a:cubicBezTo>
                  <a:pt x="190025" y="-8271"/>
                  <a:pt x="319361" y="26762"/>
                  <a:pt x="628448" y="0"/>
                </a:cubicBezTo>
                <a:cubicBezTo>
                  <a:pt x="937535" y="-26762"/>
                  <a:pt x="1063000" y="-4760"/>
                  <a:pt x="1239110" y="0"/>
                </a:cubicBezTo>
                <a:cubicBezTo>
                  <a:pt x="1415220" y="4760"/>
                  <a:pt x="1526629" y="-15813"/>
                  <a:pt x="1778627" y="0"/>
                </a:cubicBezTo>
                <a:cubicBezTo>
                  <a:pt x="1793128" y="187387"/>
                  <a:pt x="1774205" y="355103"/>
                  <a:pt x="1778627" y="461665"/>
                </a:cubicBezTo>
                <a:cubicBezTo>
                  <a:pt x="1533449" y="490039"/>
                  <a:pt x="1300031" y="430776"/>
                  <a:pt x="1150179" y="461665"/>
                </a:cubicBezTo>
                <a:cubicBezTo>
                  <a:pt x="1000327" y="492554"/>
                  <a:pt x="739054" y="438018"/>
                  <a:pt x="610662" y="461665"/>
                </a:cubicBezTo>
                <a:cubicBezTo>
                  <a:pt x="482270" y="485312"/>
                  <a:pt x="161741" y="436805"/>
                  <a:pt x="0" y="461665"/>
                </a:cubicBezTo>
                <a:cubicBezTo>
                  <a:pt x="9168" y="266063"/>
                  <a:pt x="-2642" y="220177"/>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Laubbäume</a:t>
            </a:r>
          </a:p>
        </p:txBody>
      </p:sp>
      <p:sp>
        <p:nvSpPr>
          <p:cNvPr id="10" name="Textfeld 9">
            <a:extLst>
              <a:ext uri="{FF2B5EF4-FFF2-40B4-BE49-F238E27FC236}">
                <a16:creationId xmlns:a16="http://schemas.microsoft.com/office/drawing/2014/main" id="{C58D53DE-9850-40C8-8CFC-20DCADCE2245}"/>
              </a:ext>
            </a:extLst>
          </p:cNvPr>
          <p:cNvSpPr txBox="1"/>
          <p:nvPr/>
        </p:nvSpPr>
        <p:spPr>
          <a:xfrm>
            <a:off x="861242" y="4443997"/>
            <a:ext cx="1883962" cy="461665"/>
          </a:xfrm>
          <a:custGeom>
            <a:avLst/>
            <a:gdLst>
              <a:gd name="connsiteX0" fmla="*/ 0 w 1883962"/>
              <a:gd name="connsiteY0" fmla="*/ 0 h 461665"/>
              <a:gd name="connsiteX1" fmla="*/ 571468 w 1883962"/>
              <a:gd name="connsiteY1" fmla="*/ 0 h 461665"/>
              <a:gd name="connsiteX2" fmla="*/ 1161777 w 1883962"/>
              <a:gd name="connsiteY2" fmla="*/ 0 h 461665"/>
              <a:gd name="connsiteX3" fmla="*/ 1883962 w 1883962"/>
              <a:gd name="connsiteY3" fmla="*/ 0 h 461665"/>
              <a:gd name="connsiteX4" fmla="*/ 1883962 w 1883962"/>
              <a:gd name="connsiteY4" fmla="*/ 461665 h 461665"/>
              <a:gd name="connsiteX5" fmla="*/ 1293654 w 1883962"/>
              <a:gd name="connsiteY5" fmla="*/ 461665 h 461665"/>
              <a:gd name="connsiteX6" fmla="*/ 684506 w 1883962"/>
              <a:gd name="connsiteY6" fmla="*/ 461665 h 461665"/>
              <a:gd name="connsiteX7" fmla="*/ 0 w 1883962"/>
              <a:gd name="connsiteY7" fmla="*/ 461665 h 461665"/>
              <a:gd name="connsiteX8" fmla="*/ 0 w 1883962"/>
              <a:gd name="connsiteY8"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3962" h="461665" fill="none" extrusionOk="0">
                <a:moveTo>
                  <a:pt x="0" y="0"/>
                </a:moveTo>
                <a:cubicBezTo>
                  <a:pt x="190248" y="-22717"/>
                  <a:pt x="413938" y="-4706"/>
                  <a:pt x="571468" y="0"/>
                </a:cubicBezTo>
                <a:cubicBezTo>
                  <a:pt x="728998" y="4706"/>
                  <a:pt x="1006193" y="-26893"/>
                  <a:pt x="1161777" y="0"/>
                </a:cubicBezTo>
                <a:cubicBezTo>
                  <a:pt x="1317361" y="26893"/>
                  <a:pt x="1587171" y="27210"/>
                  <a:pt x="1883962" y="0"/>
                </a:cubicBezTo>
                <a:cubicBezTo>
                  <a:pt x="1869645" y="196023"/>
                  <a:pt x="1879173" y="270574"/>
                  <a:pt x="1883962" y="461665"/>
                </a:cubicBezTo>
                <a:cubicBezTo>
                  <a:pt x="1669072" y="483010"/>
                  <a:pt x="1467112" y="446193"/>
                  <a:pt x="1293654" y="461665"/>
                </a:cubicBezTo>
                <a:cubicBezTo>
                  <a:pt x="1120196" y="477137"/>
                  <a:pt x="832974" y="442202"/>
                  <a:pt x="684506" y="461665"/>
                </a:cubicBezTo>
                <a:cubicBezTo>
                  <a:pt x="536038" y="481128"/>
                  <a:pt x="311265" y="492951"/>
                  <a:pt x="0" y="461665"/>
                </a:cubicBezTo>
                <a:cubicBezTo>
                  <a:pt x="437" y="265001"/>
                  <a:pt x="-13511" y="145291"/>
                  <a:pt x="0" y="0"/>
                </a:cubicBezTo>
                <a:close/>
              </a:path>
              <a:path w="1883962" h="461665" stroke="0" extrusionOk="0">
                <a:moveTo>
                  <a:pt x="0" y="0"/>
                </a:moveTo>
                <a:cubicBezTo>
                  <a:pt x="150189" y="24605"/>
                  <a:pt x="436058" y="-15233"/>
                  <a:pt x="665667" y="0"/>
                </a:cubicBezTo>
                <a:cubicBezTo>
                  <a:pt x="895276" y="15233"/>
                  <a:pt x="1021716" y="25807"/>
                  <a:pt x="1312494" y="0"/>
                </a:cubicBezTo>
                <a:cubicBezTo>
                  <a:pt x="1603272" y="-25807"/>
                  <a:pt x="1678365" y="15753"/>
                  <a:pt x="1883962" y="0"/>
                </a:cubicBezTo>
                <a:cubicBezTo>
                  <a:pt x="1898463" y="187387"/>
                  <a:pt x="1879540" y="355103"/>
                  <a:pt x="1883962" y="461665"/>
                </a:cubicBezTo>
                <a:cubicBezTo>
                  <a:pt x="1565991" y="447635"/>
                  <a:pt x="1490035" y="482791"/>
                  <a:pt x="1218295" y="461665"/>
                </a:cubicBezTo>
                <a:cubicBezTo>
                  <a:pt x="946555" y="440539"/>
                  <a:pt x="907997" y="440116"/>
                  <a:pt x="646827" y="461665"/>
                </a:cubicBezTo>
                <a:cubicBezTo>
                  <a:pt x="385657" y="483214"/>
                  <a:pt x="150542" y="452766"/>
                  <a:pt x="0" y="461665"/>
                </a:cubicBezTo>
                <a:cubicBezTo>
                  <a:pt x="9168" y="266063"/>
                  <a:pt x="-2642" y="220177"/>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Nadelbäume</a:t>
            </a:r>
          </a:p>
        </p:txBody>
      </p:sp>
      <p:sp>
        <p:nvSpPr>
          <p:cNvPr id="11" name="Textfeld 10">
            <a:extLst>
              <a:ext uri="{FF2B5EF4-FFF2-40B4-BE49-F238E27FC236}">
                <a16:creationId xmlns:a16="http://schemas.microsoft.com/office/drawing/2014/main" id="{640E3997-DE19-40E9-A35F-B9E73C52E53B}"/>
              </a:ext>
            </a:extLst>
          </p:cNvPr>
          <p:cNvSpPr txBox="1"/>
          <p:nvPr/>
        </p:nvSpPr>
        <p:spPr>
          <a:xfrm>
            <a:off x="3550772" y="4230507"/>
            <a:ext cx="3085232" cy="830997"/>
          </a:xfrm>
          <a:custGeom>
            <a:avLst/>
            <a:gdLst>
              <a:gd name="connsiteX0" fmla="*/ 0 w 3085232"/>
              <a:gd name="connsiteY0" fmla="*/ 0 h 830997"/>
              <a:gd name="connsiteX1" fmla="*/ 678751 w 3085232"/>
              <a:gd name="connsiteY1" fmla="*/ 0 h 830997"/>
              <a:gd name="connsiteX2" fmla="*/ 1326650 w 3085232"/>
              <a:gd name="connsiteY2" fmla="*/ 0 h 830997"/>
              <a:gd name="connsiteX3" fmla="*/ 1943696 w 3085232"/>
              <a:gd name="connsiteY3" fmla="*/ 0 h 830997"/>
              <a:gd name="connsiteX4" fmla="*/ 3085232 w 3085232"/>
              <a:gd name="connsiteY4" fmla="*/ 0 h 830997"/>
              <a:gd name="connsiteX5" fmla="*/ 3085232 w 3085232"/>
              <a:gd name="connsiteY5" fmla="*/ 423808 h 830997"/>
              <a:gd name="connsiteX6" fmla="*/ 3085232 w 3085232"/>
              <a:gd name="connsiteY6" fmla="*/ 830997 h 830997"/>
              <a:gd name="connsiteX7" fmla="*/ 2406481 w 3085232"/>
              <a:gd name="connsiteY7" fmla="*/ 830997 h 830997"/>
              <a:gd name="connsiteX8" fmla="*/ 1789435 w 3085232"/>
              <a:gd name="connsiteY8" fmla="*/ 830997 h 830997"/>
              <a:gd name="connsiteX9" fmla="*/ 1234093 w 3085232"/>
              <a:gd name="connsiteY9" fmla="*/ 830997 h 830997"/>
              <a:gd name="connsiteX10" fmla="*/ 647899 w 3085232"/>
              <a:gd name="connsiteY10" fmla="*/ 830997 h 830997"/>
              <a:gd name="connsiteX11" fmla="*/ 0 w 3085232"/>
              <a:gd name="connsiteY11" fmla="*/ 830997 h 830997"/>
              <a:gd name="connsiteX12" fmla="*/ 0 w 3085232"/>
              <a:gd name="connsiteY12" fmla="*/ 423808 h 830997"/>
              <a:gd name="connsiteX13" fmla="*/ 0 w 3085232"/>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085232" h="830997" fill="none" extrusionOk="0">
                <a:moveTo>
                  <a:pt x="0" y="0"/>
                </a:moveTo>
                <a:cubicBezTo>
                  <a:pt x="185221" y="17249"/>
                  <a:pt x="388679" y="33062"/>
                  <a:pt x="678751" y="0"/>
                </a:cubicBezTo>
                <a:cubicBezTo>
                  <a:pt x="968823" y="-33062"/>
                  <a:pt x="1090294" y="-11704"/>
                  <a:pt x="1326650" y="0"/>
                </a:cubicBezTo>
                <a:cubicBezTo>
                  <a:pt x="1563006" y="11704"/>
                  <a:pt x="1640950" y="14206"/>
                  <a:pt x="1943696" y="0"/>
                </a:cubicBezTo>
                <a:cubicBezTo>
                  <a:pt x="2246442" y="-14206"/>
                  <a:pt x="2675603" y="-14364"/>
                  <a:pt x="3085232" y="0"/>
                </a:cubicBezTo>
                <a:cubicBezTo>
                  <a:pt x="3067686" y="128123"/>
                  <a:pt x="3068318" y="250319"/>
                  <a:pt x="3085232" y="423808"/>
                </a:cubicBezTo>
                <a:cubicBezTo>
                  <a:pt x="3102146" y="597297"/>
                  <a:pt x="3075396" y="700391"/>
                  <a:pt x="3085232" y="830997"/>
                </a:cubicBezTo>
                <a:cubicBezTo>
                  <a:pt x="2865666" y="854692"/>
                  <a:pt x="2647859" y="807735"/>
                  <a:pt x="2406481" y="830997"/>
                </a:cubicBezTo>
                <a:cubicBezTo>
                  <a:pt x="2165103" y="854259"/>
                  <a:pt x="2052027" y="840921"/>
                  <a:pt x="1789435" y="830997"/>
                </a:cubicBezTo>
                <a:cubicBezTo>
                  <a:pt x="1526843" y="821073"/>
                  <a:pt x="1458113" y="835777"/>
                  <a:pt x="1234093" y="830997"/>
                </a:cubicBezTo>
                <a:cubicBezTo>
                  <a:pt x="1010073" y="826217"/>
                  <a:pt x="898481" y="816418"/>
                  <a:pt x="647899" y="830997"/>
                </a:cubicBezTo>
                <a:cubicBezTo>
                  <a:pt x="397317" y="845576"/>
                  <a:pt x="266481" y="857741"/>
                  <a:pt x="0" y="830997"/>
                </a:cubicBezTo>
                <a:cubicBezTo>
                  <a:pt x="-13493" y="665002"/>
                  <a:pt x="16979" y="529860"/>
                  <a:pt x="0" y="423808"/>
                </a:cubicBezTo>
                <a:cubicBezTo>
                  <a:pt x="-16979" y="317756"/>
                  <a:pt x="-17577" y="145924"/>
                  <a:pt x="0" y="0"/>
                </a:cubicBezTo>
                <a:close/>
              </a:path>
              <a:path w="3085232" h="830997" stroke="0" extrusionOk="0">
                <a:moveTo>
                  <a:pt x="0" y="0"/>
                </a:moveTo>
                <a:cubicBezTo>
                  <a:pt x="297269" y="-19924"/>
                  <a:pt x="455229" y="-16923"/>
                  <a:pt x="678751" y="0"/>
                </a:cubicBezTo>
                <a:cubicBezTo>
                  <a:pt x="902273" y="16923"/>
                  <a:pt x="1063375" y="-30898"/>
                  <a:pt x="1326650" y="0"/>
                </a:cubicBezTo>
                <a:cubicBezTo>
                  <a:pt x="1589925" y="30898"/>
                  <a:pt x="1797347" y="-5886"/>
                  <a:pt x="1943696" y="0"/>
                </a:cubicBezTo>
                <a:cubicBezTo>
                  <a:pt x="2090045" y="5886"/>
                  <a:pt x="2243280" y="18316"/>
                  <a:pt x="2468186" y="0"/>
                </a:cubicBezTo>
                <a:cubicBezTo>
                  <a:pt x="2693092" y="-18316"/>
                  <a:pt x="2907792" y="6131"/>
                  <a:pt x="3085232" y="0"/>
                </a:cubicBezTo>
                <a:cubicBezTo>
                  <a:pt x="3077138" y="165256"/>
                  <a:pt x="3102106" y="293619"/>
                  <a:pt x="3085232" y="432118"/>
                </a:cubicBezTo>
                <a:cubicBezTo>
                  <a:pt x="3068358" y="570617"/>
                  <a:pt x="3082568" y="727406"/>
                  <a:pt x="3085232" y="830997"/>
                </a:cubicBezTo>
                <a:cubicBezTo>
                  <a:pt x="2818303" y="819357"/>
                  <a:pt x="2770161" y="808590"/>
                  <a:pt x="2529890" y="830997"/>
                </a:cubicBezTo>
                <a:cubicBezTo>
                  <a:pt x="2289619" y="853404"/>
                  <a:pt x="2214517" y="802689"/>
                  <a:pt x="1943696" y="830997"/>
                </a:cubicBezTo>
                <a:cubicBezTo>
                  <a:pt x="1672875" y="859305"/>
                  <a:pt x="1520288" y="820747"/>
                  <a:pt x="1388354" y="830997"/>
                </a:cubicBezTo>
                <a:cubicBezTo>
                  <a:pt x="1256420" y="841247"/>
                  <a:pt x="1090885" y="851349"/>
                  <a:pt x="833013" y="830997"/>
                </a:cubicBezTo>
                <a:cubicBezTo>
                  <a:pt x="575141" y="810645"/>
                  <a:pt x="397872" y="800226"/>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Raubvögel, Buntspecht oder die Meise</a:t>
            </a:r>
          </a:p>
        </p:txBody>
      </p:sp>
      <p:sp>
        <p:nvSpPr>
          <p:cNvPr id="12" name="Textfeld 11">
            <a:extLst>
              <a:ext uri="{FF2B5EF4-FFF2-40B4-BE49-F238E27FC236}">
                <a16:creationId xmlns:a16="http://schemas.microsoft.com/office/drawing/2014/main" id="{2526DF0B-E682-4B8B-8A58-5D609651FC27}"/>
              </a:ext>
            </a:extLst>
          </p:cNvPr>
          <p:cNvSpPr txBox="1"/>
          <p:nvPr/>
        </p:nvSpPr>
        <p:spPr>
          <a:xfrm>
            <a:off x="6258449" y="4674830"/>
            <a:ext cx="3234958" cy="830997"/>
          </a:xfrm>
          <a:custGeom>
            <a:avLst/>
            <a:gdLst>
              <a:gd name="connsiteX0" fmla="*/ 0 w 3234958"/>
              <a:gd name="connsiteY0" fmla="*/ 0 h 830997"/>
              <a:gd name="connsiteX1" fmla="*/ 711691 w 3234958"/>
              <a:gd name="connsiteY1" fmla="*/ 0 h 830997"/>
              <a:gd name="connsiteX2" fmla="*/ 1391032 w 3234958"/>
              <a:gd name="connsiteY2" fmla="*/ 0 h 830997"/>
              <a:gd name="connsiteX3" fmla="*/ 2038024 w 3234958"/>
              <a:gd name="connsiteY3" fmla="*/ 0 h 830997"/>
              <a:gd name="connsiteX4" fmla="*/ 3234958 w 3234958"/>
              <a:gd name="connsiteY4" fmla="*/ 0 h 830997"/>
              <a:gd name="connsiteX5" fmla="*/ 3234958 w 3234958"/>
              <a:gd name="connsiteY5" fmla="*/ 423808 h 830997"/>
              <a:gd name="connsiteX6" fmla="*/ 3234958 w 3234958"/>
              <a:gd name="connsiteY6" fmla="*/ 830997 h 830997"/>
              <a:gd name="connsiteX7" fmla="*/ 2523267 w 3234958"/>
              <a:gd name="connsiteY7" fmla="*/ 830997 h 830997"/>
              <a:gd name="connsiteX8" fmla="*/ 1876276 w 3234958"/>
              <a:gd name="connsiteY8" fmla="*/ 830997 h 830997"/>
              <a:gd name="connsiteX9" fmla="*/ 1293983 w 3234958"/>
              <a:gd name="connsiteY9" fmla="*/ 830997 h 830997"/>
              <a:gd name="connsiteX10" fmla="*/ 679341 w 3234958"/>
              <a:gd name="connsiteY10" fmla="*/ 830997 h 830997"/>
              <a:gd name="connsiteX11" fmla="*/ 0 w 3234958"/>
              <a:gd name="connsiteY11" fmla="*/ 830997 h 830997"/>
              <a:gd name="connsiteX12" fmla="*/ 0 w 3234958"/>
              <a:gd name="connsiteY12" fmla="*/ 423808 h 830997"/>
              <a:gd name="connsiteX13" fmla="*/ 0 w 3234958"/>
              <a:gd name="connsiteY13"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34958" h="830997" fill="none" extrusionOk="0">
                <a:moveTo>
                  <a:pt x="0" y="0"/>
                </a:moveTo>
                <a:cubicBezTo>
                  <a:pt x="346909" y="32602"/>
                  <a:pt x="400673" y="23194"/>
                  <a:pt x="711691" y="0"/>
                </a:cubicBezTo>
                <a:cubicBezTo>
                  <a:pt x="1022709" y="-23194"/>
                  <a:pt x="1216700" y="5737"/>
                  <a:pt x="1391032" y="0"/>
                </a:cubicBezTo>
                <a:cubicBezTo>
                  <a:pt x="1565364" y="-5737"/>
                  <a:pt x="1791621" y="29107"/>
                  <a:pt x="2038024" y="0"/>
                </a:cubicBezTo>
                <a:cubicBezTo>
                  <a:pt x="2284427" y="-29107"/>
                  <a:pt x="2923445" y="-30416"/>
                  <a:pt x="3234958" y="0"/>
                </a:cubicBezTo>
                <a:cubicBezTo>
                  <a:pt x="3217412" y="128123"/>
                  <a:pt x="3218044" y="250319"/>
                  <a:pt x="3234958" y="423808"/>
                </a:cubicBezTo>
                <a:cubicBezTo>
                  <a:pt x="3251872" y="597297"/>
                  <a:pt x="3225122" y="700391"/>
                  <a:pt x="3234958" y="830997"/>
                </a:cubicBezTo>
                <a:cubicBezTo>
                  <a:pt x="2880660" y="800615"/>
                  <a:pt x="2685077" y="862376"/>
                  <a:pt x="2523267" y="830997"/>
                </a:cubicBezTo>
                <a:cubicBezTo>
                  <a:pt x="2361457" y="799618"/>
                  <a:pt x="2133816" y="816306"/>
                  <a:pt x="1876276" y="830997"/>
                </a:cubicBezTo>
                <a:cubicBezTo>
                  <a:pt x="1618736" y="845688"/>
                  <a:pt x="1555534" y="845951"/>
                  <a:pt x="1293983" y="830997"/>
                </a:cubicBezTo>
                <a:cubicBezTo>
                  <a:pt x="1032432" y="816043"/>
                  <a:pt x="858054" y="843856"/>
                  <a:pt x="679341" y="830997"/>
                </a:cubicBezTo>
                <a:cubicBezTo>
                  <a:pt x="500628" y="818138"/>
                  <a:pt x="306205" y="844854"/>
                  <a:pt x="0" y="830997"/>
                </a:cubicBezTo>
                <a:cubicBezTo>
                  <a:pt x="-13493" y="665002"/>
                  <a:pt x="16979" y="529860"/>
                  <a:pt x="0" y="423808"/>
                </a:cubicBezTo>
                <a:cubicBezTo>
                  <a:pt x="-16979" y="317756"/>
                  <a:pt x="-17577" y="145924"/>
                  <a:pt x="0" y="0"/>
                </a:cubicBezTo>
                <a:close/>
              </a:path>
              <a:path w="3234958" h="830997" stroke="0" extrusionOk="0">
                <a:moveTo>
                  <a:pt x="0" y="0"/>
                </a:moveTo>
                <a:cubicBezTo>
                  <a:pt x="156852" y="34285"/>
                  <a:pt x="515482" y="-18327"/>
                  <a:pt x="711691" y="0"/>
                </a:cubicBezTo>
                <a:cubicBezTo>
                  <a:pt x="907900" y="18327"/>
                  <a:pt x="1155213" y="24265"/>
                  <a:pt x="1391032" y="0"/>
                </a:cubicBezTo>
                <a:cubicBezTo>
                  <a:pt x="1626851" y="-24265"/>
                  <a:pt x="1863650" y="-9692"/>
                  <a:pt x="2038024" y="0"/>
                </a:cubicBezTo>
                <a:cubicBezTo>
                  <a:pt x="2212398" y="9692"/>
                  <a:pt x="2445521" y="-4898"/>
                  <a:pt x="2587966" y="0"/>
                </a:cubicBezTo>
                <a:cubicBezTo>
                  <a:pt x="2730411" y="4898"/>
                  <a:pt x="2912139" y="-23433"/>
                  <a:pt x="3234958" y="0"/>
                </a:cubicBezTo>
                <a:cubicBezTo>
                  <a:pt x="3226864" y="165256"/>
                  <a:pt x="3251832" y="293619"/>
                  <a:pt x="3234958" y="432118"/>
                </a:cubicBezTo>
                <a:cubicBezTo>
                  <a:pt x="3218084" y="570617"/>
                  <a:pt x="3232294" y="727406"/>
                  <a:pt x="3234958" y="830997"/>
                </a:cubicBezTo>
                <a:cubicBezTo>
                  <a:pt x="3094874" y="845476"/>
                  <a:pt x="2892516" y="851885"/>
                  <a:pt x="2652666" y="830997"/>
                </a:cubicBezTo>
                <a:cubicBezTo>
                  <a:pt x="2412816" y="810109"/>
                  <a:pt x="2174922" y="830780"/>
                  <a:pt x="2038024" y="830997"/>
                </a:cubicBezTo>
                <a:cubicBezTo>
                  <a:pt x="1901126" y="831214"/>
                  <a:pt x="1572769" y="833329"/>
                  <a:pt x="1455731" y="830997"/>
                </a:cubicBezTo>
                <a:cubicBezTo>
                  <a:pt x="1338693" y="828665"/>
                  <a:pt x="1120859" y="841748"/>
                  <a:pt x="873439" y="830997"/>
                </a:cubicBezTo>
                <a:cubicBezTo>
                  <a:pt x="626019" y="820246"/>
                  <a:pt x="341707" y="833764"/>
                  <a:pt x="0" y="830997"/>
                </a:cubicBezTo>
                <a:cubicBezTo>
                  <a:pt x="9713" y="651970"/>
                  <a:pt x="-17983" y="584369"/>
                  <a:pt x="0" y="440428"/>
                </a:cubicBezTo>
                <a:cubicBezTo>
                  <a:pt x="17983" y="296487"/>
                  <a:pt x="-4983" y="196899"/>
                  <a:pt x="0" y="0"/>
                </a:cubicBezTo>
                <a:close/>
              </a:path>
            </a:pathLst>
          </a:custGeom>
          <a:solidFill>
            <a:schemeClr val="bg1"/>
          </a:solidFill>
          <a:ln w="28575">
            <a:solidFill>
              <a:schemeClr val="tx1"/>
            </a:solidFill>
            <a:extLst>
              <a:ext uri="{C807C97D-BFC1-408E-A445-0C87EB9F89A2}">
                <ask:lineSketchStyleProps xmlns:ask="http://schemas.microsoft.com/office/drawing/2018/sketchyshapes" sd="2127026361">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de-DE" sz="2400" dirty="0">
                <a:latin typeface="Grundschrift" panose="03010100010101010101" pitchFamily="66" charset="0"/>
              </a:rPr>
              <a:t>Eichhörnchen, </a:t>
            </a:r>
            <a:r>
              <a:rPr lang="de-DE" sz="2400" dirty="0" err="1">
                <a:latin typeface="Grundschrift" panose="03010100010101010101" pitchFamily="66" charset="0"/>
              </a:rPr>
              <a:t>Baummader</a:t>
            </a:r>
            <a:r>
              <a:rPr lang="de-DE" sz="2400" dirty="0">
                <a:latin typeface="Grundschrift" panose="03010100010101010101" pitchFamily="66" charset="0"/>
              </a:rPr>
              <a:t>, Insekten</a:t>
            </a:r>
          </a:p>
        </p:txBody>
      </p:sp>
    </p:spTree>
    <p:extLst>
      <p:ext uri="{BB962C8B-B14F-4D97-AF65-F5344CB8AC3E}">
        <p14:creationId xmlns:p14="http://schemas.microsoft.com/office/powerpoint/2010/main" val="2707487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4D137A65-2887-4E3E-ABCE-FB9BFB1FFF92}"/>
              </a:ext>
            </a:extLst>
          </p:cNvPr>
          <p:cNvPicPr>
            <a:picLocks noChangeAspect="1"/>
          </p:cNvPicPr>
          <p:nvPr/>
        </p:nvPicPr>
        <p:blipFill rotWithShape="1">
          <a:blip r:embed="rId2"/>
          <a:srcRect l="43897" t="10569" r="23235" b="6057"/>
          <a:stretch/>
        </p:blipFill>
        <p:spPr>
          <a:xfrm>
            <a:off x="3682252" y="0"/>
            <a:ext cx="4827495" cy="6884848"/>
          </a:xfrm>
          <a:prstGeom prst="rect">
            <a:avLst/>
          </a:prstGeom>
        </p:spPr>
      </p:pic>
    </p:spTree>
    <p:extLst>
      <p:ext uri="{BB962C8B-B14F-4D97-AF65-F5344CB8AC3E}">
        <p14:creationId xmlns:p14="http://schemas.microsoft.com/office/powerpoint/2010/main" val="2371714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19C0A3-5D3D-427F-A646-F6DFA4DB2088}"/>
              </a:ext>
            </a:extLst>
          </p:cNvPr>
          <p:cNvSpPr>
            <a:spLocks noGrp="1"/>
          </p:cNvSpPr>
          <p:nvPr>
            <p:ph type="title"/>
          </p:nvPr>
        </p:nvSpPr>
        <p:spPr>
          <a:xfrm>
            <a:off x="838200" y="2865"/>
            <a:ext cx="10515600" cy="1536246"/>
          </a:xfrm>
        </p:spPr>
        <p:txBody>
          <a:bodyPr>
            <a:normAutofit/>
          </a:bodyPr>
          <a:lstStyle/>
          <a:p>
            <a:pPr algn="ctr"/>
            <a:r>
              <a:rPr lang="de-DE" sz="8000" dirty="0">
                <a:latin typeface="Grundschrift" panose="03010100010101010101" pitchFamily="66" charset="0"/>
              </a:rPr>
              <a:t>Waldtiere</a:t>
            </a:r>
          </a:p>
        </p:txBody>
      </p:sp>
      <p:pic>
        <p:nvPicPr>
          <p:cNvPr id="4" name="Grafik 3">
            <a:extLst>
              <a:ext uri="{FF2B5EF4-FFF2-40B4-BE49-F238E27FC236}">
                <a16:creationId xmlns:a16="http://schemas.microsoft.com/office/drawing/2014/main" id="{2F78605E-32D3-49F8-A7A8-10F1255BF0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471" y="1529904"/>
            <a:ext cx="2564645" cy="5274196"/>
          </a:xfrm>
          <a:prstGeom prst="rect">
            <a:avLst/>
          </a:prstGeom>
        </p:spPr>
      </p:pic>
      <p:pic>
        <p:nvPicPr>
          <p:cNvPr id="5" name="Grafik 4">
            <a:extLst>
              <a:ext uri="{FF2B5EF4-FFF2-40B4-BE49-F238E27FC236}">
                <a16:creationId xmlns:a16="http://schemas.microsoft.com/office/drawing/2014/main" id="{FFEBCD61-C691-422C-8F12-6833AEB88D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2530" y="1539111"/>
            <a:ext cx="3408994" cy="5231069"/>
          </a:xfrm>
          <a:prstGeom prst="rect">
            <a:avLst/>
          </a:prstGeom>
        </p:spPr>
      </p:pic>
      <p:pic>
        <p:nvPicPr>
          <p:cNvPr id="6" name="Grafik 5">
            <a:extLst>
              <a:ext uri="{FF2B5EF4-FFF2-40B4-BE49-F238E27FC236}">
                <a16:creationId xmlns:a16="http://schemas.microsoft.com/office/drawing/2014/main" id="{B571C372-9353-4213-A860-623BFFA11D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34870" y="4243650"/>
            <a:ext cx="2434718" cy="2433282"/>
          </a:xfrm>
          <a:prstGeom prst="rect">
            <a:avLst/>
          </a:prstGeom>
        </p:spPr>
      </p:pic>
      <p:pic>
        <p:nvPicPr>
          <p:cNvPr id="7" name="Grafik 6">
            <a:extLst>
              <a:ext uri="{FF2B5EF4-FFF2-40B4-BE49-F238E27FC236}">
                <a16:creationId xmlns:a16="http://schemas.microsoft.com/office/drawing/2014/main" id="{A1D20D3A-8F64-4E92-A667-B8792AF829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5027" y="2267189"/>
            <a:ext cx="2540472" cy="4502991"/>
          </a:xfrm>
          <a:prstGeom prst="rect">
            <a:avLst/>
          </a:prstGeom>
        </p:spPr>
      </p:pic>
      <p:pic>
        <p:nvPicPr>
          <p:cNvPr id="8" name="Grafik 7">
            <a:extLst>
              <a:ext uri="{FF2B5EF4-FFF2-40B4-BE49-F238E27FC236}">
                <a16:creationId xmlns:a16="http://schemas.microsoft.com/office/drawing/2014/main" id="{582BE359-84A6-4A59-BE48-811C62BADF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5824" y="5901565"/>
            <a:ext cx="2540472" cy="902536"/>
          </a:xfrm>
          <a:prstGeom prst="rect">
            <a:avLst/>
          </a:prstGeom>
        </p:spPr>
      </p:pic>
      <p:pic>
        <p:nvPicPr>
          <p:cNvPr id="9" name="Grafik 8">
            <a:extLst>
              <a:ext uri="{FF2B5EF4-FFF2-40B4-BE49-F238E27FC236}">
                <a16:creationId xmlns:a16="http://schemas.microsoft.com/office/drawing/2014/main" id="{AA426E23-2B59-46DC-B8E2-DFB8136AA5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8873" y="2139661"/>
            <a:ext cx="2540472" cy="4502991"/>
          </a:xfrm>
          <a:prstGeom prst="rect">
            <a:avLst/>
          </a:prstGeom>
        </p:spPr>
      </p:pic>
      <p:pic>
        <p:nvPicPr>
          <p:cNvPr id="10" name="Grafik 9">
            <a:extLst>
              <a:ext uri="{FF2B5EF4-FFF2-40B4-BE49-F238E27FC236}">
                <a16:creationId xmlns:a16="http://schemas.microsoft.com/office/drawing/2014/main" id="{22EBC516-EFD2-4664-88EF-46D6C7CE44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88421" y="5969614"/>
            <a:ext cx="416260" cy="707317"/>
          </a:xfrm>
          <a:prstGeom prst="rect">
            <a:avLst/>
          </a:prstGeom>
        </p:spPr>
      </p:pic>
      <p:pic>
        <p:nvPicPr>
          <p:cNvPr id="11" name="Grafik 10">
            <a:extLst>
              <a:ext uri="{FF2B5EF4-FFF2-40B4-BE49-F238E27FC236}">
                <a16:creationId xmlns:a16="http://schemas.microsoft.com/office/drawing/2014/main" id="{720DA569-0C9B-4E6E-9F79-899DCAF91F2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09952" y="1459044"/>
            <a:ext cx="3157245" cy="5328096"/>
          </a:xfrm>
          <a:prstGeom prst="rect">
            <a:avLst/>
          </a:prstGeom>
        </p:spPr>
      </p:pic>
      <p:pic>
        <p:nvPicPr>
          <p:cNvPr id="12" name="Grafik 11">
            <a:extLst>
              <a:ext uri="{FF2B5EF4-FFF2-40B4-BE49-F238E27FC236}">
                <a16:creationId xmlns:a16="http://schemas.microsoft.com/office/drawing/2014/main" id="{E0D14146-64C1-4B42-BC51-BA668D8B87D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17095" y="5529943"/>
            <a:ext cx="732022" cy="512799"/>
          </a:xfrm>
          <a:prstGeom prst="rect">
            <a:avLst/>
          </a:prstGeom>
        </p:spPr>
      </p:pic>
      <p:pic>
        <p:nvPicPr>
          <p:cNvPr id="13" name="Grafik 12">
            <a:extLst>
              <a:ext uri="{FF2B5EF4-FFF2-40B4-BE49-F238E27FC236}">
                <a16:creationId xmlns:a16="http://schemas.microsoft.com/office/drawing/2014/main" id="{5F0B285F-37FE-4FE8-B80E-F83DEDF8039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08255" y="5991017"/>
            <a:ext cx="502297" cy="723631"/>
          </a:xfrm>
          <a:prstGeom prst="rect">
            <a:avLst/>
          </a:prstGeom>
        </p:spPr>
      </p:pic>
      <p:pic>
        <p:nvPicPr>
          <p:cNvPr id="14" name="Grafik 13">
            <a:extLst>
              <a:ext uri="{FF2B5EF4-FFF2-40B4-BE49-F238E27FC236}">
                <a16:creationId xmlns:a16="http://schemas.microsoft.com/office/drawing/2014/main" id="{85AF45C9-935B-4F38-A3A2-BE097F473DD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775580" y="5758614"/>
            <a:ext cx="1022610" cy="700919"/>
          </a:xfrm>
          <a:prstGeom prst="rect">
            <a:avLst/>
          </a:prstGeom>
        </p:spPr>
      </p:pic>
      <p:pic>
        <p:nvPicPr>
          <p:cNvPr id="15" name="Grafik 14">
            <a:extLst>
              <a:ext uri="{FF2B5EF4-FFF2-40B4-BE49-F238E27FC236}">
                <a16:creationId xmlns:a16="http://schemas.microsoft.com/office/drawing/2014/main" id="{96AE4246-038D-42CB-A23C-20FF43EB900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771500" y="5398957"/>
            <a:ext cx="904670" cy="1405144"/>
          </a:xfrm>
          <a:prstGeom prst="rect">
            <a:avLst/>
          </a:prstGeom>
        </p:spPr>
      </p:pic>
      <p:pic>
        <p:nvPicPr>
          <p:cNvPr id="16" name="Grafik 15">
            <a:extLst>
              <a:ext uri="{FF2B5EF4-FFF2-40B4-BE49-F238E27FC236}">
                <a16:creationId xmlns:a16="http://schemas.microsoft.com/office/drawing/2014/main" id="{9D95CE69-4F01-4D89-BE67-4359BB4F257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4604365" flipH="1">
            <a:off x="5292698" y="6021657"/>
            <a:ext cx="254059" cy="487657"/>
          </a:xfrm>
          <a:prstGeom prst="rect">
            <a:avLst/>
          </a:prstGeom>
        </p:spPr>
      </p:pic>
      <p:pic>
        <p:nvPicPr>
          <p:cNvPr id="17" name="Grafik 16">
            <a:extLst>
              <a:ext uri="{FF2B5EF4-FFF2-40B4-BE49-F238E27FC236}">
                <a16:creationId xmlns:a16="http://schemas.microsoft.com/office/drawing/2014/main" id="{46F08FD7-37EB-47F8-B50A-A00609E65A3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7221967" flipH="1">
            <a:off x="5633676" y="6232344"/>
            <a:ext cx="267041" cy="392030"/>
          </a:xfrm>
          <a:prstGeom prst="rect">
            <a:avLst/>
          </a:prstGeom>
        </p:spPr>
      </p:pic>
      <p:pic>
        <p:nvPicPr>
          <p:cNvPr id="18" name="Grafik 17">
            <a:extLst>
              <a:ext uri="{FF2B5EF4-FFF2-40B4-BE49-F238E27FC236}">
                <a16:creationId xmlns:a16="http://schemas.microsoft.com/office/drawing/2014/main" id="{27FB79FA-7759-4941-9D76-40FF2DAC30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61979" y="2763478"/>
            <a:ext cx="1896253" cy="3899647"/>
          </a:xfrm>
          <a:prstGeom prst="rect">
            <a:avLst/>
          </a:prstGeom>
        </p:spPr>
      </p:pic>
      <p:pic>
        <p:nvPicPr>
          <p:cNvPr id="20" name="Grafik 19">
            <a:extLst>
              <a:ext uri="{FF2B5EF4-FFF2-40B4-BE49-F238E27FC236}">
                <a16:creationId xmlns:a16="http://schemas.microsoft.com/office/drawing/2014/main" id="{1274D071-D0E2-46C2-A5AB-51796077D11B}"/>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966693" y="5991017"/>
            <a:ext cx="603734" cy="639051"/>
          </a:xfrm>
          <a:prstGeom prst="rect">
            <a:avLst/>
          </a:prstGeom>
        </p:spPr>
      </p:pic>
      <p:pic>
        <p:nvPicPr>
          <p:cNvPr id="22" name="Grafik 21">
            <a:extLst>
              <a:ext uri="{FF2B5EF4-FFF2-40B4-BE49-F238E27FC236}">
                <a16:creationId xmlns:a16="http://schemas.microsoft.com/office/drawing/2014/main" id="{7BE0B05B-81EB-4876-866E-FAAF6D25FAA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286885" y="3147302"/>
            <a:ext cx="765819" cy="729286"/>
          </a:xfrm>
          <a:prstGeom prst="rect">
            <a:avLst/>
          </a:prstGeom>
        </p:spPr>
      </p:pic>
      <p:pic>
        <p:nvPicPr>
          <p:cNvPr id="24" name="Grafik 23">
            <a:extLst>
              <a:ext uri="{FF2B5EF4-FFF2-40B4-BE49-F238E27FC236}">
                <a16:creationId xmlns:a16="http://schemas.microsoft.com/office/drawing/2014/main" id="{1FE55730-27F1-44EC-AE15-134DCFBCE674}"/>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160442" y="5710070"/>
            <a:ext cx="688562" cy="1007990"/>
          </a:xfrm>
          <a:prstGeom prst="rect">
            <a:avLst/>
          </a:prstGeom>
        </p:spPr>
      </p:pic>
    </p:spTree>
    <p:extLst>
      <p:ext uri="{BB962C8B-B14F-4D97-AF65-F5344CB8AC3E}">
        <p14:creationId xmlns:p14="http://schemas.microsoft.com/office/powerpoint/2010/main" val="279086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E267D5-3AC6-4FC6-AC7E-DF254B225061}"/>
              </a:ext>
            </a:extLst>
          </p:cNvPr>
          <p:cNvSpPr>
            <a:spLocks noGrp="1"/>
          </p:cNvSpPr>
          <p:nvPr>
            <p:ph type="title"/>
          </p:nvPr>
        </p:nvSpPr>
        <p:spPr>
          <a:xfrm>
            <a:off x="838200" y="18255"/>
            <a:ext cx="10515600" cy="1325563"/>
          </a:xfrm>
        </p:spPr>
        <p:txBody>
          <a:bodyPr/>
          <a:lstStyle/>
          <a:p>
            <a:pPr algn="ctr"/>
            <a:r>
              <a:rPr lang="de-DE" dirty="0">
                <a:latin typeface="Grundschrift" panose="03010100010101010101" pitchFamily="66" charset="0"/>
              </a:rPr>
              <a:t>verschiedene Gruppen der Lebewesen</a:t>
            </a:r>
          </a:p>
        </p:txBody>
      </p:sp>
      <p:sp>
        <p:nvSpPr>
          <p:cNvPr id="3" name="Inhaltsplatzhalter 2">
            <a:extLst>
              <a:ext uri="{FF2B5EF4-FFF2-40B4-BE49-F238E27FC236}">
                <a16:creationId xmlns:a16="http://schemas.microsoft.com/office/drawing/2014/main" id="{B9E4E6EA-65AC-4EF4-97CC-2E926B54F281}"/>
              </a:ext>
            </a:extLst>
          </p:cNvPr>
          <p:cNvSpPr>
            <a:spLocks noGrp="1"/>
          </p:cNvSpPr>
          <p:nvPr>
            <p:ph idx="1"/>
          </p:nvPr>
        </p:nvSpPr>
        <p:spPr>
          <a:xfrm>
            <a:off x="186017" y="1286110"/>
            <a:ext cx="11819965" cy="5553635"/>
          </a:xfrm>
        </p:spPr>
        <p:txBody>
          <a:bodyPr>
            <a:normAutofit fontScale="92500" lnSpcReduction="20000"/>
          </a:bodyPr>
          <a:lstStyle/>
          <a:p>
            <a:pPr marL="0" indent="0">
              <a:lnSpc>
                <a:spcPct val="120000"/>
              </a:lnSpc>
              <a:buNone/>
            </a:pPr>
            <a:r>
              <a:rPr lang="de-DE" sz="2000" dirty="0">
                <a:latin typeface="Grundschrift" panose="03010100010101010101" pitchFamily="66" charset="0"/>
              </a:rPr>
              <a:t>In den Wäldern leben viele verschiedene Tiere, darunter </a:t>
            </a:r>
            <a:r>
              <a:rPr lang="de-DE" sz="2000" b="1" dirty="0">
                <a:latin typeface="Grundschrift" panose="03010100010101010101" pitchFamily="66" charset="0"/>
              </a:rPr>
              <a:t>Säugetiere</a:t>
            </a:r>
            <a:r>
              <a:rPr lang="de-DE" sz="2000" dirty="0">
                <a:latin typeface="Grundschrift" panose="03010100010101010101" pitchFamily="66" charset="0"/>
              </a:rPr>
              <a:t>, </a:t>
            </a:r>
            <a:r>
              <a:rPr lang="de-DE" sz="2000" b="1" dirty="0">
                <a:latin typeface="Grundschrift" panose="03010100010101010101" pitchFamily="66" charset="0"/>
              </a:rPr>
              <a:t>Vögel</a:t>
            </a:r>
            <a:r>
              <a:rPr lang="de-DE" sz="2000" dirty="0">
                <a:latin typeface="Grundschrift" panose="03010100010101010101" pitchFamily="66" charset="0"/>
              </a:rPr>
              <a:t>, </a:t>
            </a:r>
            <a:r>
              <a:rPr lang="de-DE" sz="2000" b="1" dirty="0">
                <a:latin typeface="Grundschrift" panose="03010100010101010101" pitchFamily="66" charset="0"/>
              </a:rPr>
              <a:t>Amphibien</a:t>
            </a:r>
            <a:r>
              <a:rPr lang="de-DE" sz="2000" dirty="0">
                <a:latin typeface="Grundschrift" panose="03010100010101010101" pitchFamily="66" charset="0"/>
              </a:rPr>
              <a:t>, </a:t>
            </a:r>
            <a:r>
              <a:rPr lang="de-DE" sz="2000" b="1" dirty="0">
                <a:latin typeface="Grundschrift" panose="03010100010101010101" pitchFamily="66" charset="0"/>
              </a:rPr>
              <a:t>Reptilien</a:t>
            </a:r>
            <a:r>
              <a:rPr lang="de-DE" sz="2000" dirty="0">
                <a:latin typeface="Grundschrift" panose="03010100010101010101" pitchFamily="66" charset="0"/>
              </a:rPr>
              <a:t> und </a:t>
            </a:r>
            <a:r>
              <a:rPr lang="de-DE" sz="2000" b="1" dirty="0">
                <a:latin typeface="Grundschrift" panose="03010100010101010101" pitchFamily="66" charset="0"/>
              </a:rPr>
              <a:t>verschiedene Bodentiere, wie zum Beispiel Insekten</a:t>
            </a:r>
            <a:r>
              <a:rPr lang="de-DE" sz="2000" dirty="0">
                <a:latin typeface="Grundschrift" panose="03010100010101010101" pitchFamily="66" charset="0"/>
              </a:rPr>
              <a:t>. </a:t>
            </a:r>
          </a:p>
          <a:p>
            <a:pPr marL="0" indent="0">
              <a:lnSpc>
                <a:spcPct val="120000"/>
              </a:lnSpc>
              <a:buNone/>
            </a:pPr>
            <a:r>
              <a:rPr lang="de-DE" sz="2000" dirty="0">
                <a:latin typeface="Grundschrift" panose="03010100010101010101" pitchFamily="66" charset="0"/>
              </a:rPr>
              <a:t>Zu den </a:t>
            </a:r>
            <a:r>
              <a:rPr lang="de-DE" sz="2000" b="1" dirty="0">
                <a:latin typeface="Grundschrift" panose="03010100010101010101" pitchFamily="66" charset="0"/>
              </a:rPr>
              <a:t>Säugetieren</a:t>
            </a:r>
            <a:r>
              <a:rPr lang="de-DE" sz="2000" dirty="0">
                <a:latin typeface="Grundschrift" panose="03010100010101010101" pitchFamily="66" charset="0"/>
              </a:rPr>
              <a:t> gehören beispielsweise Hirsche, Füchse, </a:t>
            </a:r>
            <a:r>
              <a:rPr lang="de-DE" sz="2000" dirty="0" err="1">
                <a:latin typeface="Grundschrift" panose="03010100010101010101" pitchFamily="66" charset="0"/>
              </a:rPr>
              <a:t>Baummader</a:t>
            </a:r>
            <a:r>
              <a:rPr lang="de-DE" sz="2000" dirty="0">
                <a:latin typeface="Grundschrift" panose="03010100010101010101" pitchFamily="66" charset="0"/>
              </a:rPr>
              <a:t>, Dachse und Waschbären. Diese Tiere sind an das Leben im Wald angepasst und finden hier ihren Lebensraum. Sie ernähren sich von den Pflanzen und Tieren, die im Wald zu finden sind. </a:t>
            </a:r>
          </a:p>
          <a:p>
            <a:pPr marL="0" indent="0">
              <a:lnSpc>
                <a:spcPct val="120000"/>
              </a:lnSpc>
              <a:buNone/>
            </a:pPr>
            <a:r>
              <a:rPr lang="de-DE" sz="2000" dirty="0">
                <a:latin typeface="Grundschrift" panose="03010100010101010101" pitchFamily="66" charset="0"/>
              </a:rPr>
              <a:t>Auch viele </a:t>
            </a:r>
            <a:r>
              <a:rPr lang="de-DE" sz="2000" b="1" dirty="0">
                <a:latin typeface="Grundschrift" panose="03010100010101010101" pitchFamily="66" charset="0"/>
              </a:rPr>
              <a:t>Vögel</a:t>
            </a:r>
            <a:r>
              <a:rPr lang="de-DE" sz="2000" dirty="0">
                <a:latin typeface="Grundschrift" panose="03010100010101010101" pitchFamily="66" charset="0"/>
              </a:rPr>
              <a:t> sind im Wald zu Hause, wie zum Beispiel Buntspechte, Eulen, Singvögel und Raubvögel. Sie bauen ihre Nester in den Bäumen und ernähren sich von den Beeren, Samen und Insekten, die im Wald zu finden sind. </a:t>
            </a:r>
          </a:p>
          <a:p>
            <a:pPr marL="0" indent="0">
              <a:lnSpc>
                <a:spcPct val="120000"/>
              </a:lnSpc>
              <a:buNone/>
            </a:pPr>
            <a:r>
              <a:rPr lang="de-DE" sz="2000" dirty="0">
                <a:latin typeface="Grundschrift" panose="03010100010101010101" pitchFamily="66" charset="0"/>
              </a:rPr>
              <a:t>Die </a:t>
            </a:r>
            <a:r>
              <a:rPr lang="de-DE" sz="2000" b="1" dirty="0">
                <a:latin typeface="Grundschrift" panose="03010100010101010101" pitchFamily="66" charset="0"/>
              </a:rPr>
              <a:t>Bodentiere, wie zum Beispiel die Insekten </a:t>
            </a:r>
            <a:r>
              <a:rPr lang="de-DE" sz="2000" dirty="0">
                <a:latin typeface="Grundschrift" panose="03010100010101010101" pitchFamily="66" charset="0"/>
              </a:rPr>
              <a:t>sind eine wichtige Gruppe von Tieren im Wald. Sie spielen eine wichtige Rolle im Ökosystem, indem sie Pflanzen bestäuben und als Nahrung für andere Tiere dienen. Dazu zählen Bienen, Käfer, und Waldameisen. Andere Bodentiere sind aber auch Regenwürmer, Asseln und verschiedene Spinnenarten. </a:t>
            </a:r>
          </a:p>
          <a:p>
            <a:pPr marL="0" indent="0">
              <a:lnSpc>
                <a:spcPct val="120000"/>
              </a:lnSpc>
              <a:buNone/>
            </a:pPr>
            <a:r>
              <a:rPr lang="de-DE" sz="2000" b="1" dirty="0">
                <a:latin typeface="Grundschrift" panose="03010100010101010101" pitchFamily="66" charset="0"/>
              </a:rPr>
              <a:t>Amphibien</a:t>
            </a:r>
            <a:r>
              <a:rPr lang="de-DE" sz="2000" dirty="0">
                <a:latin typeface="Grundschrift" panose="03010100010101010101" pitchFamily="66" charset="0"/>
              </a:rPr>
              <a:t> wie Frösche und Kröten sind auch im Wald zu finden. Sie legen ihre Eier in Gewässern, die sich im Wald befinden und ernähren sich von Insekten und anderen Kleintieren. </a:t>
            </a:r>
          </a:p>
          <a:p>
            <a:pPr marL="0" indent="0">
              <a:lnSpc>
                <a:spcPct val="120000"/>
              </a:lnSpc>
              <a:buNone/>
            </a:pPr>
            <a:r>
              <a:rPr lang="de-DE" sz="2000" dirty="0">
                <a:latin typeface="Grundschrift" panose="03010100010101010101" pitchFamily="66" charset="0"/>
              </a:rPr>
              <a:t>Da </a:t>
            </a:r>
            <a:r>
              <a:rPr lang="de-DE" sz="2000" b="1" dirty="0">
                <a:latin typeface="Grundschrift" panose="03010100010101010101" pitchFamily="66" charset="0"/>
              </a:rPr>
              <a:t>Reptilien</a:t>
            </a:r>
            <a:r>
              <a:rPr lang="de-DE" sz="2000" dirty="0">
                <a:latin typeface="Grundschrift" panose="03010100010101010101" pitchFamily="66" charset="0"/>
              </a:rPr>
              <a:t> Wärme durch die Sonne benötigen, leben sie eher in weniger dicht bepflanzten Wäldern. Zu den Reptilien zählen zum Beispiel der Feuersalamander oder die Ringelnatter. </a:t>
            </a:r>
          </a:p>
        </p:txBody>
      </p:sp>
    </p:spTree>
    <p:extLst>
      <p:ext uri="{BB962C8B-B14F-4D97-AF65-F5344CB8AC3E}">
        <p14:creationId xmlns:p14="http://schemas.microsoft.com/office/powerpoint/2010/main" val="35869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6B9EF6-6D0B-4D9F-A248-AE9F9C6C5A80}"/>
              </a:ext>
            </a:extLst>
          </p:cNvPr>
          <p:cNvSpPr>
            <a:spLocks noGrp="1"/>
          </p:cNvSpPr>
          <p:nvPr>
            <p:ph type="title"/>
          </p:nvPr>
        </p:nvSpPr>
        <p:spPr>
          <a:xfrm>
            <a:off x="838200" y="173983"/>
            <a:ext cx="10515600" cy="1325563"/>
          </a:xfrm>
        </p:spPr>
        <p:txBody>
          <a:bodyPr/>
          <a:lstStyle/>
          <a:p>
            <a:pPr algn="ctr"/>
            <a:r>
              <a:rPr lang="de-DE" dirty="0">
                <a:latin typeface="Grundschrift" panose="03010100010101010101" pitchFamily="66" charset="0"/>
              </a:rPr>
              <a:t>Für unsere Arbeit nutzen wir eine </a:t>
            </a:r>
            <a:r>
              <a:rPr lang="de-DE" dirty="0" err="1">
                <a:latin typeface="Grundschrift" panose="03010100010101010101" pitchFamily="66" charset="0"/>
              </a:rPr>
              <a:t>Map</a:t>
            </a:r>
            <a:r>
              <a:rPr lang="de-DE" dirty="0">
                <a:latin typeface="Grundschrift" panose="03010100010101010101" pitchFamily="66" charset="0"/>
              </a:rPr>
              <a:t>:</a:t>
            </a:r>
          </a:p>
        </p:txBody>
      </p:sp>
      <p:sp>
        <p:nvSpPr>
          <p:cNvPr id="3" name="Inhaltsplatzhalter 2">
            <a:extLst>
              <a:ext uri="{FF2B5EF4-FFF2-40B4-BE49-F238E27FC236}">
                <a16:creationId xmlns:a16="http://schemas.microsoft.com/office/drawing/2014/main" id="{41C470A9-D6AC-4FD6-826F-35BAA589C1F6}"/>
              </a:ext>
            </a:extLst>
          </p:cNvPr>
          <p:cNvSpPr>
            <a:spLocks noGrp="1"/>
          </p:cNvSpPr>
          <p:nvPr>
            <p:ph idx="1"/>
          </p:nvPr>
        </p:nvSpPr>
        <p:spPr>
          <a:xfrm>
            <a:off x="838200" y="1634483"/>
            <a:ext cx="10515600" cy="4351338"/>
          </a:xfrm>
        </p:spPr>
        <p:txBody>
          <a:bodyPr>
            <a:normAutofit/>
          </a:bodyPr>
          <a:lstStyle/>
          <a:p>
            <a:pPr marL="0" indent="0" algn="ctr">
              <a:buNone/>
            </a:pPr>
            <a:r>
              <a:rPr lang="de-DE" sz="3200" dirty="0">
                <a:latin typeface="Grundschrift" panose="03010100010101010101" pitchFamily="66" charset="0"/>
              </a:rPr>
              <a:t>https://maps.edupool.cloud/102977/6485/fztf90ixd8/edit</a:t>
            </a:r>
          </a:p>
        </p:txBody>
      </p:sp>
      <p:pic>
        <p:nvPicPr>
          <p:cNvPr id="4" name="Grafik 3">
            <a:extLst>
              <a:ext uri="{FF2B5EF4-FFF2-40B4-BE49-F238E27FC236}">
                <a16:creationId xmlns:a16="http://schemas.microsoft.com/office/drawing/2014/main" id="{B43FD228-B285-49D5-B826-30D4902D3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6351" y="2866178"/>
            <a:ext cx="4159298" cy="3817839"/>
          </a:xfrm>
          <a:prstGeom prst="rect">
            <a:avLst/>
          </a:prstGeom>
        </p:spPr>
      </p:pic>
    </p:spTree>
    <p:extLst>
      <p:ext uri="{BB962C8B-B14F-4D97-AF65-F5344CB8AC3E}">
        <p14:creationId xmlns:p14="http://schemas.microsoft.com/office/powerpoint/2010/main" val="3903500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1B0B39-7D1D-4C02-8643-179EAA7449C4}"/>
              </a:ext>
            </a:extLst>
          </p:cNvPr>
          <p:cNvSpPr>
            <a:spLocks noGrp="1"/>
          </p:cNvSpPr>
          <p:nvPr>
            <p:ph type="title"/>
          </p:nvPr>
        </p:nvSpPr>
        <p:spPr>
          <a:xfrm>
            <a:off x="838200" y="-13447"/>
            <a:ext cx="10515600" cy="1325563"/>
          </a:xfrm>
        </p:spPr>
        <p:txBody>
          <a:bodyPr/>
          <a:lstStyle/>
          <a:p>
            <a:pPr algn="ctr"/>
            <a:r>
              <a:rPr lang="de-DE" dirty="0">
                <a:latin typeface="Grundschrift" panose="03010100010101010101" pitchFamily="66" charset="0"/>
              </a:rPr>
              <a:t>Eure Partner-Aufgabe: </a:t>
            </a:r>
          </a:p>
        </p:txBody>
      </p:sp>
      <p:sp>
        <p:nvSpPr>
          <p:cNvPr id="3" name="Inhaltsplatzhalter 2">
            <a:extLst>
              <a:ext uri="{FF2B5EF4-FFF2-40B4-BE49-F238E27FC236}">
                <a16:creationId xmlns:a16="http://schemas.microsoft.com/office/drawing/2014/main" id="{258BC334-F6A5-4C15-AB67-2DE005D0A177}"/>
              </a:ext>
            </a:extLst>
          </p:cNvPr>
          <p:cNvSpPr>
            <a:spLocks noGrp="1"/>
          </p:cNvSpPr>
          <p:nvPr>
            <p:ph idx="1"/>
          </p:nvPr>
        </p:nvSpPr>
        <p:spPr>
          <a:xfrm>
            <a:off x="188259" y="1339010"/>
            <a:ext cx="11819965" cy="5384518"/>
          </a:xfrm>
        </p:spPr>
        <p:txBody>
          <a:bodyPr>
            <a:normAutofit fontScale="92500" lnSpcReduction="10000"/>
          </a:bodyPr>
          <a:lstStyle/>
          <a:p>
            <a:pPr marL="0" indent="0">
              <a:buNone/>
            </a:pPr>
            <a:r>
              <a:rPr lang="de-DE" b="1" dirty="0">
                <a:latin typeface="Grundschrift" panose="03010100010101010101" pitchFamily="66" charset="0"/>
              </a:rPr>
              <a:t>1) Eigenschaften der Säugetiere/Amphibien/Reptilien/Vögel/Insekten</a:t>
            </a:r>
          </a:p>
          <a:p>
            <a:pPr>
              <a:buFontTx/>
              <a:buChar char="-"/>
            </a:pPr>
            <a:r>
              <a:rPr lang="de-DE" dirty="0">
                <a:latin typeface="Grundschrift" panose="03010100010101010101" pitchFamily="66" charset="0"/>
              </a:rPr>
              <a:t>Video aus der </a:t>
            </a:r>
            <a:r>
              <a:rPr lang="de-DE" dirty="0" err="1">
                <a:latin typeface="Grundschrift" panose="03010100010101010101" pitchFamily="66" charset="0"/>
              </a:rPr>
              <a:t>Map</a:t>
            </a:r>
            <a:r>
              <a:rPr lang="de-DE" dirty="0">
                <a:latin typeface="Grundschrift" panose="03010100010101010101" pitchFamily="66" charset="0"/>
              </a:rPr>
              <a:t> angucken </a:t>
            </a:r>
          </a:p>
          <a:p>
            <a:pPr>
              <a:buFontTx/>
              <a:buChar char="-"/>
            </a:pPr>
            <a:r>
              <a:rPr lang="de-DE" dirty="0">
                <a:latin typeface="Grundschrift" panose="03010100010101010101" pitchFamily="66" charset="0"/>
              </a:rPr>
              <a:t>In der </a:t>
            </a:r>
            <a:r>
              <a:rPr lang="de-DE" dirty="0" err="1">
                <a:latin typeface="Grundschrift" panose="03010100010101010101" pitchFamily="66" charset="0"/>
              </a:rPr>
              <a:t>Map</a:t>
            </a:r>
            <a:r>
              <a:rPr lang="de-DE" dirty="0">
                <a:latin typeface="Grundschrift" panose="03010100010101010101" pitchFamily="66" charset="0"/>
              </a:rPr>
              <a:t> die Fragen beantworten </a:t>
            </a:r>
          </a:p>
          <a:p>
            <a:pPr>
              <a:buFontTx/>
              <a:buChar char="-"/>
            </a:pPr>
            <a:endParaRPr lang="de-DE" dirty="0">
              <a:latin typeface="Grundschrift" panose="03010100010101010101" pitchFamily="66" charset="0"/>
            </a:endParaRPr>
          </a:p>
          <a:p>
            <a:pPr marL="0" indent="0">
              <a:buNone/>
            </a:pPr>
            <a:r>
              <a:rPr lang="de-DE" b="1" dirty="0">
                <a:latin typeface="Grundschrift" panose="03010100010101010101" pitchFamily="66" charset="0"/>
              </a:rPr>
              <a:t>2) Waldtier-Steckbrief</a:t>
            </a:r>
          </a:p>
          <a:p>
            <a:pPr>
              <a:buFontTx/>
              <a:buChar char="-"/>
            </a:pPr>
            <a:r>
              <a:rPr lang="de-DE" dirty="0">
                <a:latin typeface="Grundschrift" panose="03010100010101010101" pitchFamily="66" charset="0"/>
              </a:rPr>
              <a:t>Vorbereitung: Ziehe ein Waldtier aus der Box. Lade dir den Steckbrief aus der </a:t>
            </a:r>
            <a:r>
              <a:rPr lang="de-DE" dirty="0" err="1">
                <a:latin typeface="Grundschrift" panose="03010100010101010101" pitchFamily="66" charset="0"/>
              </a:rPr>
              <a:t>Map</a:t>
            </a:r>
            <a:r>
              <a:rPr lang="de-DE" dirty="0">
                <a:latin typeface="Grundschrift" panose="03010100010101010101" pitchFamily="66" charset="0"/>
              </a:rPr>
              <a:t> herunter.  </a:t>
            </a:r>
          </a:p>
          <a:p>
            <a:pPr>
              <a:buFontTx/>
              <a:buChar char="-"/>
            </a:pPr>
            <a:r>
              <a:rPr lang="de-DE" dirty="0">
                <a:latin typeface="Grundschrift" panose="03010100010101010101" pitchFamily="66" charset="0"/>
              </a:rPr>
              <a:t>Arbeitsphase: Recherchiere im Internet. Tipp: Nutze die „hilfreichen Seiten im Netz“. Fülle den Steckbrief. </a:t>
            </a:r>
          </a:p>
          <a:p>
            <a:pPr>
              <a:buFontTx/>
              <a:buChar char="-"/>
            </a:pPr>
            <a:r>
              <a:rPr lang="de-DE" dirty="0">
                <a:latin typeface="Grundschrift" panose="03010100010101010101" pitchFamily="66" charset="0"/>
              </a:rPr>
              <a:t>Ergebnissicherung: Erstelle in der </a:t>
            </a:r>
            <a:r>
              <a:rPr lang="de-DE" dirty="0" err="1">
                <a:latin typeface="Grundschrift" panose="03010100010101010101" pitchFamily="66" charset="0"/>
              </a:rPr>
              <a:t>Map</a:t>
            </a:r>
            <a:r>
              <a:rPr lang="de-DE" dirty="0">
                <a:latin typeface="Grundschrift" panose="03010100010101010101" pitchFamily="66" charset="0"/>
              </a:rPr>
              <a:t> eine „Box“. Lade den Steckbrief in die </a:t>
            </a:r>
            <a:r>
              <a:rPr lang="de-DE" dirty="0" err="1">
                <a:latin typeface="Grundschrift" panose="03010100010101010101" pitchFamily="66" charset="0"/>
              </a:rPr>
              <a:t>Map</a:t>
            </a:r>
            <a:r>
              <a:rPr lang="de-DE" dirty="0">
                <a:latin typeface="Grundschrift" panose="03010100010101010101" pitchFamily="66" charset="0"/>
              </a:rPr>
              <a:t> hoch. </a:t>
            </a:r>
          </a:p>
          <a:p>
            <a:pPr>
              <a:buFontTx/>
              <a:buChar char="-"/>
            </a:pPr>
            <a:endParaRPr lang="de-DE" dirty="0">
              <a:latin typeface="Grundschrift" panose="03010100010101010101" pitchFamily="66" charset="0"/>
            </a:endParaRPr>
          </a:p>
          <a:p>
            <a:pPr marL="0" indent="0">
              <a:buNone/>
            </a:pPr>
            <a:r>
              <a:rPr lang="de-DE" b="1" dirty="0">
                <a:latin typeface="Grundschrift" panose="03010100010101010101" pitchFamily="66" charset="0"/>
              </a:rPr>
              <a:t>3) Waldtier-Freiarbeit</a:t>
            </a:r>
          </a:p>
          <a:p>
            <a:pPr marL="0" indent="0">
              <a:buNone/>
            </a:pPr>
            <a:endParaRPr lang="de-DE" dirty="0"/>
          </a:p>
        </p:txBody>
      </p:sp>
    </p:spTree>
    <p:extLst>
      <p:ext uri="{BB962C8B-B14F-4D97-AF65-F5344CB8AC3E}">
        <p14:creationId xmlns:p14="http://schemas.microsoft.com/office/powerpoint/2010/main" val="3496718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barn(inVertical)">
                                      <p:cBhvr>
                                        <p:cTn id="26" dur="5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1000"/>
                                        <p:tgtEl>
                                          <p:spTgt spid="3">
                                            <p:txEl>
                                              <p:pRg st="5" end="5"/>
                                            </p:txEl>
                                          </p:spTgt>
                                        </p:tgtEl>
                                      </p:cBhvr>
                                    </p:animEffect>
                                    <p:anim calcmode="lin" valueType="num">
                                      <p:cBhvr>
                                        <p:cTn id="3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1000"/>
                                        <p:tgtEl>
                                          <p:spTgt spid="3">
                                            <p:txEl>
                                              <p:pRg st="7" end="7"/>
                                            </p:txEl>
                                          </p:spTgt>
                                        </p:tgtEl>
                                      </p:cBhvr>
                                    </p:animEffect>
                                    <p:anim calcmode="lin" valueType="num">
                                      <p:cBhvr>
                                        <p:cTn id="4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561</Words>
  <Application>Microsoft Office PowerPoint</Application>
  <PresentationFormat>Breitbild</PresentationFormat>
  <Paragraphs>60</Paragraphs>
  <Slides>12</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12</vt:i4>
      </vt:variant>
    </vt:vector>
  </HeadingPairs>
  <TitlesOfParts>
    <vt:vector size="17" baseType="lpstr">
      <vt:lpstr>Arial</vt:lpstr>
      <vt:lpstr>Calibri</vt:lpstr>
      <vt:lpstr>Calibri Light</vt:lpstr>
      <vt:lpstr>Grundschrift</vt:lpstr>
      <vt:lpstr>Office</vt:lpstr>
      <vt:lpstr>PowerPoint-Präsentation</vt:lpstr>
      <vt:lpstr>Stockwerke des Waldes</vt:lpstr>
      <vt:lpstr>Wurzelschicht</vt:lpstr>
      <vt:lpstr>Moosschicht</vt:lpstr>
      <vt:lpstr>Krautschicht</vt:lpstr>
      <vt:lpstr>Strauchschicht</vt:lpstr>
      <vt:lpstr>Baumschicht</vt:lpstr>
      <vt:lpstr>PowerPoint-Präsentation</vt:lpstr>
      <vt:lpstr>Waldtiere</vt:lpstr>
      <vt:lpstr>verschiedene Gruppen der Lebewesen</vt:lpstr>
      <vt:lpstr>Für unsere Arbeit nutzen wir eine Map:</vt:lpstr>
      <vt:lpstr>Eure Partner-Aufgabe: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Stockwerke des Waldes</dc:title>
  <dc:creator>Judith Korte</dc:creator>
  <cp:lastModifiedBy>Judith Korte</cp:lastModifiedBy>
  <cp:revision>20</cp:revision>
  <dcterms:created xsi:type="dcterms:W3CDTF">2023-09-25T04:35:48Z</dcterms:created>
  <dcterms:modified xsi:type="dcterms:W3CDTF">2023-09-27T10:51:01Z</dcterms:modified>
</cp:coreProperties>
</file>