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</p:sldMasterIdLst>
  <p:notesMasterIdLst>
    <p:notesMasterId r:id="rId23"/>
  </p:notesMasterIdLst>
  <p:sldIdLst>
    <p:sldId id="258" r:id="rId3"/>
    <p:sldId id="261" r:id="rId4"/>
    <p:sldId id="263" r:id="rId5"/>
    <p:sldId id="275" r:id="rId6"/>
    <p:sldId id="277" r:id="rId7"/>
    <p:sldId id="262" r:id="rId8"/>
    <p:sldId id="281" r:id="rId9"/>
    <p:sldId id="283" r:id="rId10"/>
    <p:sldId id="285" r:id="rId11"/>
    <p:sldId id="286" r:id="rId12"/>
    <p:sldId id="289" r:id="rId13"/>
    <p:sldId id="288" r:id="rId14"/>
    <p:sldId id="270" r:id="rId15"/>
    <p:sldId id="287" r:id="rId16"/>
    <p:sldId id="278" r:id="rId17"/>
    <p:sldId id="268" r:id="rId18"/>
    <p:sldId id="266" r:id="rId19"/>
    <p:sldId id="279" r:id="rId20"/>
    <p:sldId id="267" r:id="rId21"/>
    <p:sldId id="265" r:id="rId22"/>
  </p:sldIdLst>
  <p:sldSz cx="12192000" cy="6858000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1pPr>
    <a:lvl2pPr marL="60958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2pPr>
    <a:lvl3pPr marL="121917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3pPr>
    <a:lvl4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4pPr>
    <a:lvl5pPr marL="24383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5pPr>
    <a:lvl6pPr marL="3047924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6pPr>
    <a:lvl7pPr marL="3657509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7pPr>
    <a:lvl8pPr marL="4267093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8pPr>
    <a:lvl9pPr marL="4876678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F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834" y="7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Textmasterformate durch Klicken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ADB9D7B-1890-4FD7-BC86-8CB5CEEDD71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137587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-52" charset="-128"/>
        <a:cs typeface="Geneva" pitchFamily="-52" charset="-128"/>
      </a:defRPr>
    </a:lvl1pPr>
    <a:lvl2pPr marL="609585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2pPr>
    <a:lvl3pPr marL="1219170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3pPr>
    <a:lvl4pPr marL="1828754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4pPr>
    <a:lvl5pPr marL="2438339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5pPr>
    <a:lvl6pPr marL="304792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450F3D16-83E7-40D5-9A5E-89DC88271450}" type="slidenum">
              <a:rPr lang="de-DE" altLang="de-DE" smtClean="0"/>
              <a:pPr eaLnBrk="1" hangingPunct="1">
                <a:spcBef>
                  <a:spcPct val="0"/>
                </a:spcBef>
              </a:pPr>
              <a:t>1</a:t>
            </a:fld>
            <a:endParaRPr lang="de-DE" altLang="de-DE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>
              <a:latin typeface="Arial" pitchFamily="34" charset="0"/>
              <a:ea typeface="Geneva" pitchFamily="-112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1124745"/>
            <a:ext cx="10363200" cy="14700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11424" y="2672916"/>
            <a:ext cx="8534400" cy="1752600"/>
          </a:xfrm>
        </p:spPr>
        <p:txBody>
          <a:bodyPr/>
          <a:lstStyle>
            <a:lvl1pPr marL="0" indent="0" algn="l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de-DE" dirty="0"/>
              <a:t>Master-Untertitelformat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2E10B-88F3-4426-A2D2-ECC17CC1CFF8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81290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9CC66-9F40-439B-BB98-F522312BFD7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19929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/>
          <a:lstStyle>
            <a:lvl1pPr algn="l">
              <a:defRPr sz="5333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55D2B-56A6-4866-B9A6-89C4CEA2A1F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54201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380238" y="2060576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sz="half" idx="12"/>
          </p:nvPr>
        </p:nvSpPr>
        <p:spPr>
          <a:xfrm>
            <a:off x="671398" y="2060849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E88B3-8A96-46DF-BB3A-26CC192FB7C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5119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534BF-9624-4331-8CB5-EB302FC0F3F7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6626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8186-900E-4848-A3C3-D341F5ED6581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8879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08AD-2E7D-4B61-B604-38C8870A6EF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5969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Sch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96752"/>
            <a:ext cx="12192000" cy="2411636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9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6372708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90499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ganzsei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60463"/>
            <a:ext cx="12192000" cy="5697537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5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5770440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322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9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8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235546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7375" y="944563"/>
            <a:ext cx="10752667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Titelmasterformat durch Klicken bearbeiten</a:t>
            </a:r>
            <a:br>
              <a:rPr lang="de-DE" altLang="de-DE" dirty="0"/>
            </a:br>
            <a:endParaRPr lang="de-DE" altLang="de-DE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87388" y="1871664"/>
            <a:ext cx="10752667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Textmasterformate durch Klicken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99456" y="6453336"/>
            <a:ext cx="5568949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7388" y="6453188"/>
            <a:ext cx="38523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fld id="{A315048F-1CC2-438A-B455-6D7B9D15DF84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buChar char="•"/>
        <a:defRPr sz="2667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2267">
          <a:solidFill>
            <a:schemeClr val="tx1"/>
          </a:solidFill>
          <a:latin typeface="+mn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7219" userDrawn="1">
          <p15:clr>
            <a:srgbClr val="F26B43"/>
          </p15:clr>
        </p15:guide>
        <p15:guide id="3" orient="horz" pos="595" userDrawn="1">
          <p15:clr>
            <a:srgbClr val="F26B43"/>
          </p15:clr>
        </p15:guide>
        <p15:guide id="4" orient="horz" pos="402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7" descr="Titelfot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8" b="7325"/>
          <a:stretch/>
        </p:blipFill>
        <p:spPr bwMode="auto">
          <a:xfrm>
            <a:off x="6351" y="1193800"/>
            <a:ext cx="121920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419527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0" r:id="rId2"/>
    <p:sldLayoutId id="2147483659" r:id="rId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defRPr sz="2133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defRPr sz="4267" b="1">
          <a:solidFill>
            <a:schemeClr val="tx1"/>
          </a:solidFill>
          <a:latin typeface="+mj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j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133">
          <a:solidFill>
            <a:schemeClr val="tx1"/>
          </a:solidFill>
          <a:latin typeface="+mj-lt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42" userDrawn="1">
          <p15:clr>
            <a:srgbClr val="F26B43"/>
          </p15:clr>
        </p15:guide>
        <p15:guide id="2" pos="370" userDrawn="1">
          <p15:clr>
            <a:srgbClr val="F26B43"/>
          </p15:clr>
        </p15:guide>
        <p15:guide id="3" orient="horz" pos="7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ldungsnetzwerk-hsk.de/digital-making-place-lehrer/" TargetMode="External"/><Relationship Id="rId2" Type="http://schemas.openxmlformats.org/officeDocument/2006/relationships/hyperlink" Target="https://bildungsnetzwerk-hsk.d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nrw.edumaps.de/109455/4282/3gvirhbw6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nrw.edumaps.de/176848/4657/ptmg6vk1k6ez/87l824pqfkeh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ChangeArrowheads="1"/>
          </p:cNvSpPr>
          <p:nvPr/>
        </p:nvSpPr>
        <p:spPr bwMode="auto">
          <a:xfrm>
            <a:off x="719667" y="3884829"/>
            <a:ext cx="1075266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defRPr sz="1600" b="1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20000"/>
              </a:spcBef>
              <a:defRPr sz="32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de-DE" altLang="de-DE" sz="2133" b="0" dirty="0">
              <a:latin typeface="Arial-BoldMT" charset="0"/>
            </a:endParaRPr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523" y="3825044"/>
            <a:ext cx="9436319" cy="1872208"/>
          </a:xfrm>
        </p:spPr>
        <p:txBody>
          <a:bodyPr/>
          <a:lstStyle/>
          <a:p>
            <a:r>
              <a:rPr lang="de-DE" dirty="0"/>
              <a:t>01.07.2026 </a:t>
            </a:r>
            <a:br>
              <a:rPr lang="de-DE" dirty="0"/>
            </a:br>
            <a:r>
              <a:rPr lang="de-DE" dirty="0"/>
              <a:t>3. Regionaltreffen DiB Brilon / Marsberg und </a:t>
            </a:r>
            <a:r>
              <a:rPr lang="de-DE" dirty="0" err="1"/>
              <a:t>Bestwig</a:t>
            </a:r>
            <a:r>
              <a:rPr lang="de-DE" dirty="0"/>
              <a:t> / Olsberg / Medebach / Winterberg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C8FF770F-8F34-BA4E-93AB-82586C551F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251" y="120027"/>
            <a:ext cx="2735436" cy="93582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2621" y="1379157"/>
            <a:ext cx="9210812" cy="384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92000" rIns="0" bIns="0"/>
          <a:lstStyle>
            <a:lvl1pPr eaLnBrk="0" hangingPunct="0">
              <a:spcBef>
                <a:spcPct val="20000"/>
              </a:spcBef>
              <a:buChar char="•"/>
              <a:defRPr sz="20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7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200" b="0" dirty="0"/>
              <a:t>Neues aus dem Dezernat 46.4 / Ministerium &amp; Termine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200" b="0" dirty="0"/>
              <a:t>Vernetzung und Praxis: Medienerziehung in der SEK I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/>
              <a:t>2.1 Status Quo: Relevanz in der SEK I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/>
              <a:t>2.2 Verankerung: </a:t>
            </a:r>
            <a:r>
              <a:rPr lang="de-DE" altLang="de-DE" sz="1600" b="0" dirty="0" err="1"/>
              <a:t>Medienkompetenzrahmen</a:t>
            </a:r>
            <a:r>
              <a:rPr lang="de-DE" altLang="de-DE" sz="1600" b="0" dirty="0"/>
              <a:t> NRW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/>
              <a:t>2.3 Best </a:t>
            </a:r>
            <a:r>
              <a:rPr lang="de-DE" altLang="de-DE" sz="1600" b="0" dirty="0" err="1"/>
              <a:t>Practices</a:t>
            </a:r>
            <a:r>
              <a:rPr lang="de-DE" altLang="de-DE" sz="1600" b="0" dirty="0"/>
              <a:t>: Erprobte </a:t>
            </a:r>
            <a:r>
              <a:rPr lang="de-DE" altLang="de-DE" sz="1600" b="0" dirty="0" err="1"/>
              <a:t>Präventionsprojekte</a:t>
            </a:r>
            <a:endParaRPr lang="de-DE" altLang="de-DE" sz="1600" b="0" dirty="0"/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/>
              <a:t>2.4 Umsetzung: Ideen für den Schulalltag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/>
              <a:t>2.5 Austauschphase: Diskussionen im Netzwerk - Best </a:t>
            </a:r>
            <a:r>
              <a:rPr lang="de-DE" altLang="de-DE" sz="1600" b="0" dirty="0" err="1"/>
              <a:t>Practice</a:t>
            </a:r>
            <a:r>
              <a:rPr lang="de-DE" altLang="de-DE" sz="1600" b="0" dirty="0"/>
              <a:t> &amp; Co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/>
              <a:t>2.6 Sonstiges: Nächste Schritte und Ausblick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200" b="0" dirty="0"/>
              <a:t>Angebote des Medienzentrums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200" b="0" dirty="0"/>
              <a:t>Austausch &amp; Aktueller Stand Digitalisierung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200" b="0" dirty="0"/>
              <a:t>Sonstiges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r>
              <a:rPr lang="de-DE" altLang="de-DE" sz="3200" dirty="0">
                <a:ea typeface="Geneva" pitchFamily="-112" charset="-128"/>
              </a:rPr>
              <a:t>Tagesordnung</a:t>
            </a:r>
            <a:endParaRPr lang="de-DE" sz="32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2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2621" y="1532866"/>
            <a:ext cx="9427268" cy="4520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92000" rIns="0" bIns="0"/>
          <a:lstStyle>
            <a:lvl1pPr eaLnBrk="0" hangingPunct="0">
              <a:spcBef>
                <a:spcPct val="20000"/>
              </a:spcBef>
              <a:buChar char="•"/>
              <a:defRPr sz="20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7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Neuigkeiten seit 2025: 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Neuer Dezernent: Dr. Markus Schäfer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Neuer Fachberater: Christian Masuth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dirty="0"/>
              <a:t>Neue Medienberater im HSK: Anne </a:t>
            </a:r>
            <a:r>
              <a:rPr lang="de-DE" altLang="de-DE" sz="2200" dirty="0" err="1"/>
              <a:t>Stahlmecke</a:t>
            </a:r>
            <a:r>
              <a:rPr lang="de-DE" altLang="de-DE" sz="2200" dirty="0"/>
              <a:t> (BK-Expertise), Jörg Diekmann (</a:t>
            </a:r>
            <a:r>
              <a:rPr lang="de-DE" altLang="de-DE" sz="2200" dirty="0" err="1"/>
              <a:t>Förderschul-Expertise</a:t>
            </a:r>
            <a:r>
              <a:rPr lang="de-DE" altLang="de-DE" sz="2200" dirty="0"/>
              <a:t>)</a:t>
            </a:r>
            <a:endParaRPr lang="de-DE" altLang="de-DE" sz="2200" b="0" dirty="0"/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 Website: </a:t>
            </a:r>
            <a:r>
              <a:rPr lang="de-DE" altLang="de-DE" sz="2200" b="0" dirty="0">
                <a:hlinkClick r:id="rId2"/>
              </a:rPr>
              <a:t>Bildungsnetzwerk HSK</a:t>
            </a:r>
            <a:endParaRPr lang="de-DE" altLang="de-DE" sz="2200" b="0" dirty="0"/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Neueröffnung </a:t>
            </a:r>
            <a:r>
              <a:rPr lang="de-DE" altLang="de-DE" sz="2200" b="0" dirty="0">
                <a:hlinkClick r:id="rId3"/>
              </a:rPr>
              <a:t>Digital Making Place</a:t>
            </a:r>
            <a:endParaRPr lang="de-DE" altLang="de-DE" sz="2200" b="0" dirty="0"/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 </a:t>
            </a:r>
            <a:r>
              <a:rPr lang="de-DE" altLang="de-DE" sz="2200" b="0" dirty="0">
                <a:hlinkClick r:id="rId4"/>
              </a:rPr>
              <a:t>Ausstattung</a:t>
            </a:r>
            <a:r>
              <a:rPr lang="de-DE" altLang="de-DE" sz="2200" b="0" dirty="0"/>
              <a:t> am Medienzentrum </a:t>
            </a:r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de-DE" altLang="de-DE" sz="2200" b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1. </a:t>
            </a:r>
            <a:r>
              <a:rPr lang="de-DE" altLang="de-DE" sz="3200" b="0" dirty="0"/>
              <a:t>Neues aus dem Dezernat 46.4 / Ministerium &amp; Termine</a:t>
            </a:r>
            <a:endParaRPr lang="de-DE" altLang="de-DE" sz="3000" b="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3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88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2621" y="1532866"/>
            <a:ext cx="9568379" cy="384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92000" rIns="0" bIns="0"/>
          <a:lstStyle>
            <a:lvl1pPr eaLnBrk="0" hangingPunct="0">
              <a:spcBef>
                <a:spcPct val="20000"/>
              </a:spcBef>
              <a:buChar char="•"/>
              <a:defRPr sz="20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7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Neuigkeiten 2026: 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dirty="0"/>
              <a:t>Umbenennung der „Schul-KI“</a:t>
            </a:r>
            <a:r>
              <a:rPr lang="de-DE" altLang="de-DE" sz="2200" b="0" dirty="0"/>
              <a:t>: Aus </a:t>
            </a:r>
            <a:r>
              <a:rPr lang="de-DE" altLang="de-DE" sz="2200" b="0" dirty="0" err="1"/>
              <a:t>Telli</a:t>
            </a:r>
            <a:r>
              <a:rPr lang="de-DE" altLang="de-DE" sz="2200" b="0" dirty="0"/>
              <a:t> wird AIS-Chat (Mai 2026)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KIMADU (NRW-KI-Pilotprojekt für ausgewählte Schulen): vorerst gestoppt durch Personalrat der Gesamtschulen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dirty="0"/>
              <a:t>AIS-</a:t>
            </a:r>
            <a:r>
              <a:rPr lang="de-DE" altLang="de-DE" sz="2200" b="0" dirty="0"/>
              <a:t> Bundesprojekt: Start des KI-Projekt des Bundes (KI für Deutsch5 und Mathe6) an 2 </a:t>
            </a:r>
            <a:r>
              <a:rPr lang="de-DE" altLang="de-DE" sz="2200" b="0" dirty="0" err="1"/>
              <a:t>Pilotschulen</a:t>
            </a:r>
            <a:r>
              <a:rPr lang="de-DE" altLang="de-DE" sz="2200" b="0" dirty="0"/>
              <a:t> in der BRA</a:t>
            </a:r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de-DE" altLang="de-DE" sz="2200" b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1. </a:t>
            </a:r>
            <a:r>
              <a:rPr lang="de-DE" altLang="de-DE" sz="3200" b="0" dirty="0"/>
              <a:t>Neues aus dem Dezernat 46.4 / Ministerium &amp; Termine</a:t>
            </a:r>
            <a:endParaRPr lang="de-DE" altLang="de-DE" sz="3000" b="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4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42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2621" y="1575199"/>
            <a:ext cx="9568379" cy="384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92000" rIns="0" bIns="0"/>
          <a:lstStyle>
            <a:lvl1pPr eaLnBrk="0" hangingPunct="0">
              <a:spcBef>
                <a:spcPct val="20000"/>
              </a:spcBef>
              <a:buChar char="•"/>
              <a:defRPr sz="20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7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Termine 2026/2027: 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dirty="0"/>
              <a:t>Umbenennung der „Schul-KI“</a:t>
            </a:r>
            <a:r>
              <a:rPr lang="de-DE" altLang="de-DE" sz="2200" b="0" dirty="0"/>
              <a:t>: Aus </a:t>
            </a:r>
            <a:r>
              <a:rPr lang="de-DE" altLang="de-DE" sz="2200" b="0" dirty="0" err="1"/>
              <a:t>Telli</a:t>
            </a:r>
            <a:r>
              <a:rPr lang="de-DE" altLang="de-DE" sz="2200" b="0" dirty="0"/>
              <a:t> wird AIS-Chat (Mai 2026)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KiN (Kompetent im Netz): RuhrCongress Bochum am 18.09.2027 zum Thema „Zwischen Manipulation, KI und Demokratie“</a:t>
            </a:r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dirty="0"/>
              <a:t>Großes Netzwerktreffen der DiB‘s: 18.11.2026 am </a:t>
            </a:r>
            <a:r>
              <a:rPr lang="de-DE" altLang="de-DE" sz="2200" dirty="0" err="1"/>
              <a:t>Städt</a:t>
            </a:r>
            <a:r>
              <a:rPr lang="de-DE" altLang="de-DE" sz="2200" dirty="0"/>
              <a:t>. Gymnasium in Meschede</a:t>
            </a:r>
            <a:endParaRPr lang="de-DE" altLang="de-DE" sz="2200" b="0" dirty="0"/>
          </a:p>
          <a:p>
            <a:pPr marL="1085850" lvl="1" indent="-3429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dirty="0" err="1"/>
              <a:t>IT-Weeks</a:t>
            </a:r>
            <a:r>
              <a:rPr lang="de-DE" altLang="de-DE" sz="2200" dirty="0"/>
              <a:t> im HSK in KW 7-9 in 2027</a:t>
            </a:r>
            <a:endParaRPr lang="de-DE" altLang="de-DE" sz="2200" b="0" dirty="0"/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de-DE" altLang="de-DE" sz="2200" b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1. </a:t>
            </a:r>
            <a:r>
              <a:rPr lang="de-DE" altLang="de-DE" sz="3200" b="0" dirty="0"/>
              <a:t>Neues aus dem Dezernat 46.4 / Ministerium &amp; Termine</a:t>
            </a:r>
            <a:endParaRPr lang="de-DE" altLang="de-DE" sz="3000" b="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5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254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170831"/>
            <a:ext cx="7403100" cy="1570822"/>
          </a:xfrm>
        </p:spPr>
        <p:txBody>
          <a:bodyPr/>
          <a:lstStyle/>
          <a:p>
            <a:pPr marL="0" lvl="0" indent="0">
              <a:lnSpc>
                <a:spcPct val="150000"/>
              </a:lnSpc>
            </a:pPr>
            <a:r>
              <a:rPr lang="de-DE" altLang="de-DE" sz="3000" b="0" dirty="0"/>
              <a:t>2. </a:t>
            </a:r>
            <a:r>
              <a:rPr lang="en-US" sz="3000" b="0" spc="-183" dirty="0" err="1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MEDIENERZIEHUNG</a:t>
            </a:r>
            <a: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</a:t>
            </a:r>
            <a:r>
              <a:rPr lang="en-US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IN DER SEK I</a:t>
            </a:r>
            <a:b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2.</a:t>
            </a:r>
            <a:r>
              <a:rPr lang="de-DE" altLang="de-DE" sz="3000" b="0" dirty="0"/>
              <a:t>1 Status Quo: Relevanz in der SEK I</a:t>
            </a:r>
            <a:b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endParaRPr lang="de-DE" altLang="de-DE" sz="3000" b="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6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A46F33EF-E39B-8112-BA02-854EBB63FE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983" y="1705500"/>
            <a:ext cx="9362034" cy="50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778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159420"/>
            <a:ext cx="11001653" cy="1461416"/>
          </a:xfrm>
        </p:spPr>
        <p:txBody>
          <a:bodyPr/>
          <a:lstStyle/>
          <a:p>
            <a:pPr marL="0" lvl="0" indent="0">
              <a:lnSpc>
                <a:spcPct val="150000"/>
              </a:lnSpc>
            </a:pPr>
            <a:r>
              <a:rPr lang="de-DE" altLang="de-DE" sz="3000" b="0" dirty="0"/>
              <a:t>2. </a:t>
            </a:r>
            <a:r>
              <a:rPr lang="en-US" sz="3000" b="0" spc="-183" dirty="0" err="1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MEDIENERZIEHUNG</a:t>
            </a:r>
            <a: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</a:t>
            </a:r>
            <a:r>
              <a:rPr lang="en-US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IN DER SEK I</a:t>
            </a:r>
            <a:b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r>
              <a:rPr lang="de-DE" altLang="de-DE" sz="3200" b="0" dirty="0"/>
              <a:t>2.2 Verankerung: </a:t>
            </a:r>
            <a:r>
              <a:rPr lang="de-DE" altLang="de-DE" sz="3200" b="0" dirty="0" err="1"/>
              <a:t>Medienkompetenzrahmen</a:t>
            </a:r>
            <a:r>
              <a:rPr lang="de-DE" altLang="de-DE" sz="3200" b="0" dirty="0"/>
              <a:t> NRW</a:t>
            </a:r>
            <a:endParaRPr lang="de-DE" altLang="de-DE" sz="3000" b="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7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B45D6DA8-4DF4-C101-CEFB-97BDBD43E2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6690" y="1620836"/>
            <a:ext cx="9651999" cy="516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808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168956"/>
            <a:ext cx="11241542" cy="1469366"/>
          </a:xfrm>
        </p:spPr>
        <p:txBody>
          <a:bodyPr/>
          <a:lstStyle/>
          <a:p>
            <a:pPr marL="0" lvl="0" indent="0">
              <a:lnSpc>
                <a:spcPct val="150000"/>
              </a:lnSpc>
            </a:pPr>
            <a:r>
              <a:rPr lang="de-DE" altLang="de-DE" sz="3000" b="0" dirty="0"/>
              <a:t>2. </a:t>
            </a:r>
            <a:r>
              <a:rPr lang="en-US" sz="3000" b="0" spc="-183" dirty="0" err="1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MEDIENERZIEHUNG</a:t>
            </a:r>
            <a: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</a:t>
            </a:r>
            <a:r>
              <a:rPr lang="en-US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IN DER SEK I</a:t>
            </a:r>
            <a:b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r>
              <a:rPr lang="de-DE" altLang="de-DE" sz="3000" b="0" dirty="0"/>
              <a:t>2.3 Best </a:t>
            </a:r>
            <a:r>
              <a:rPr lang="de-DE" altLang="de-DE" sz="3000" b="0" dirty="0" err="1"/>
              <a:t>Practices</a:t>
            </a:r>
            <a:r>
              <a:rPr lang="de-DE" altLang="de-DE" sz="3000" b="0" dirty="0"/>
              <a:t>: Erprobte </a:t>
            </a:r>
            <a:r>
              <a:rPr lang="de-DE" altLang="de-DE" sz="3000" b="0" dirty="0" err="1"/>
              <a:t>Präventionsprojekte</a:t>
            </a:r>
            <a:endParaRPr lang="de-DE" altLang="de-DE" sz="3000" b="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8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8831A798-C063-C7C2-E528-1481E76246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6150" y="1638322"/>
            <a:ext cx="7885920" cy="515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84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9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30A50747-EE50-E0AC-6A55-C22ECF4966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0883" y="1734344"/>
            <a:ext cx="8856453" cy="4889500"/>
          </a:xfrm>
          <a:prstGeom prst="rect">
            <a:avLst/>
          </a:prstGeom>
        </p:spPr>
      </p:pic>
      <p:sp>
        <p:nvSpPr>
          <p:cNvPr id="13" name="Titel 1">
            <a:extLst>
              <a:ext uri="{FF2B5EF4-FFF2-40B4-BE49-F238E27FC236}">
                <a16:creationId xmlns:a16="http://schemas.microsoft.com/office/drawing/2014/main" id="{DB54BD95-9A0D-323B-962F-AE2D7B4AB5FF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0" y="130301"/>
            <a:ext cx="10752667" cy="1651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+mj-lt"/>
                <a:ea typeface="Geneva" pitchFamily="-52" charset="-128"/>
                <a:cs typeface="Geneva" pitchFamily="-52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Arial-BoldMT" charset="0"/>
                <a:ea typeface="Geneva" pitchFamily="-52" charset="-128"/>
                <a:cs typeface="Geneva" pitchFamily="-52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Arial-BoldMT" charset="0"/>
                <a:ea typeface="Geneva" pitchFamily="-52" charset="-128"/>
                <a:cs typeface="Geneva" pitchFamily="-52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Arial-BoldMT" charset="0"/>
                <a:ea typeface="Geneva" pitchFamily="-52" charset="-128"/>
                <a:cs typeface="Geneva" pitchFamily="-52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Arial-BoldMT" charset="0"/>
                <a:ea typeface="Geneva" pitchFamily="-52" charset="-128"/>
                <a:cs typeface="Geneva" pitchFamily="-52" charset="-128"/>
              </a:defRPr>
            </a:lvl5pPr>
            <a:lvl6pPr marL="609585" algn="l" rtl="0" fontAlgn="base">
              <a:spcBef>
                <a:spcPct val="0"/>
              </a:spcBef>
              <a:spcAft>
                <a:spcPct val="0"/>
              </a:spcAft>
              <a:defRPr sz="2667" b="1">
                <a:solidFill>
                  <a:schemeClr val="tx2"/>
                </a:solidFill>
                <a:latin typeface="Arial-BoldMT" charset="0"/>
              </a:defRPr>
            </a:lvl6pPr>
            <a:lvl7pPr marL="1219170" algn="l" rtl="0" fontAlgn="base">
              <a:spcBef>
                <a:spcPct val="0"/>
              </a:spcBef>
              <a:spcAft>
                <a:spcPct val="0"/>
              </a:spcAft>
              <a:defRPr sz="2667" b="1">
                <a:solidFill>
                  <a:schemeClr val="tx2"/>
                </a:solidFill>
                <a:latin typeface="Arial-BoldMT" charset="0"/>
              </a:defRPr>
            </a:lvl7pPr>
            <a:lvl8pPr marL="1828754" algn="l" rtl="0" fontAlgn="base">
              <a:spcBef>
                <a:spcPct val="0"/>
              </a:spcBef>
              <a:spcAft>
                <a:spcPct val="0"/>
              </a:spcAft>
              <a:defRPr sz="2667" b="1">
                <a:solidFill>
                  <a:schemeClr val="tx2"/>
                </a:solidFill>
                <a:latin typeface="Arial-BoldMT" charset="0"/>
              </a:defRPr>
            </a:lvl8pPr>
            <a:lvl9pPr marL="2438339" algn="l" rtl="0" fontAlgn="base">
              <a:spcBef>
                <a:spcPct val="0"/>
              </a:spcBef>
              <a:spcAft>
                <a:spcPct val="0"/>
              </a:spcAft>
              <a:defRPr sz="2667" b="1">
                <a:solidFill>
                  <a:schemeClr val="tx2"/>
                </a:solidFill>
                <a:latin typeface="Arial-BoldMT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de-DE" altLang="de-DE" sz="3000" b="0" kern="0" dirty="0"/>
              <a:t>2. </a:t>
            </a:r>
            <a:r>
              <a:rPr lang="en-US" sz="3000" b="0" kern="0" spc="-183" dirty="0" err="1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MEDIENERZIEHUNG</a:t>
            </a:r>
            <a:r>
              <a:rPr lang="de-DE" sz="3000" b="0" kern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</a:t>
            </a:r>
            <a:r>
              <a:rPr lang="en-US" sz="3000" b="0" kern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IN DER SEK I</a:t>
            </a:r>
            <a:br>
              <a:rPr lang="de-DE" sz="3000" b="0" kern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r>
              <a:rPr lang="de-DE" altLang="de-DE" sz="3000" b="0" kern="0" dirty="0"/>
              <a:t>2.3 Best </a:t>
            </a:r>
            <a:r>
              <a:rPr lang="de-DE" altLang="de-DE" sz="3000" b="0" kern="0" dirty="0" err="1"/>
              <a:t>Practices</a:t>
            </a:r>
            <a:r>
              <a:rPr lang="de-DE" altLang="de-DE" sz="3000" b="0" kern="0" dirty="0"/>
              <a:t>: Erprobte </a:t>
            </a:r>
            <a:r>
              <a:rPr lang="de-DE" altLang="de-DE" sz="3000" b="0" kern="0" dirty="0" err="1"/>
              <a:t>Präventionsprojekte</a:t>
            </a:r>
            <a:endParaRPr lang="de-DE" altLang="de-DE" sz="3000" b="0" kern="0" dirty="0"/>
          </a:p>
        </p:txBody>
      </p:sp>
    </p:spTree>
    <p:extLst>
      <p:ext uri="{BB962C8B-B14F-4D97-AF65-F5344CB8AC3E}">
        <p14:creationId xmlns:p14="http://schemas.microsoft.com/office/powerpoint/2010/main" val="1324699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221559"/>
            <a:ext cx="11241542" cy="1469366"/>
          </a:xfrm>
        </p:spPr>
        <p:txBody>
          <a:bodyPr/>
          <a:lstStyle/>
          <a:p>
            <a:pPr marL="0" lvl="0" indent="0">
              <a:lnSpc>
                <a:spcPct val="150000"/>
              </a:lnSpc>
            </a:pPr>
            <a:r>
              <a:rPr lang="de-DE" altLang="de-DE" sz="3000" b="0" dirty="0"/>
              <a:t>2. </a:t>
            </a:r>
            <a:r>
              <a:rPr lang="en-US" sz="3000" b="0" spc="-183" dirty="0" err="1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MEDIENERZIEHUNG</a:t>
            </a:r>
            <a: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</a:t>
            </a:r>
            <a:r>
              <a:rPr lang="en-US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IN DER SEK I</a:t>
            </a:r>
            <a:b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r>
              <a:rPr lang="de-DE" altLang="de-DE" sz="3000" b="0" dirty="0"/>
              <a:t>2.4 Umsetzung: Ideen für den Schulalltag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10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7AD6F6BF-65A2-F4CB-CB6E-D71EA69926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638" y="1532866"/>
            <a:ext cx="9834944" cy="526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593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68FD1A46-90B1-6A3F-C01F-AB681FBB5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96333"/>
            <a:ext cx="11340042" cy="1224493"/>
          </a:xfrm>
        </p:spPr>
        <p:txBody>
          <a:bodyPr/>
          <a:lstStyle/>
          <a:p>
            <a:r>
              <a:rPr lang="de-DE" altLang="de-DE" sz="3000" b="0" dirty="0"/>
              <a:t>2. </a:t>
            </a:r>
            <a:r>
              <a:rPr lang="en-US" sz="3000" b="0" spc="-183" dirty="0" err="1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MEDIENERZIEHUNG</a:t>
            </a:r>
            <a: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</a:t>
            </a:r>
            <a:r>
              <a:rPr lang="en-US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IN DER SEK I</a:t>
            </a:r>
            <a:b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r>
              <a:rPr lang="de-DE" altLang="de-DE" sz="3000" b="0" dirty="0"/>
              <a:t>2.4 Umsetzung: Ideen für den Schulalltag</a:t>
            </a:r>
            <a:endParaRPr lang="en-US" sz="3000" dirty="0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95D11F84-D431-0F4F-B729-68F9D40CC1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6964967" y="2060576"/>
            <a:ext cx="4105275" cy="4105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058AD915-2302-A6F8-1671-577E674135F8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71398" y="2060849"/>
            <a:ext cx="5274733" cy="4105275"/>
          </a:xfrm>
        </p:spPr>
        <p:txBody>
          <a:bodyPr/>
          <a:lstStyle/>
          <a:p>
            <a:endParaRPr lang="de-DE" dirty="0"/>
          </a:p>
          <a:p>
            <a:r>
              <a:rPr lang="de-DE" sz="2200" b="0" dirty="0"/>
              <a:t>Beispiel: Erstellung einer eigenen </a:t>
            </a:r>
            <a:r>
              <a:rPr lang="de-DE" sz="2200" b="0" dirty="0" err="1"/>
              <a:t>Medienscoutsseite</a:t>
            </a:r>
            <a:r>
              <a:rPr lang="de-DE" sz="2200" b="0" dirty="0"/>
              <a:t> zur Unterstützung der </a:t>
            </a:r>
            <a:r>
              <a:rPr lang="de-DE" sz="2200" b="0" dirty="0" err="1"/>
              <a:t>Scouts</a:t>
            </a:r>
            <a:r>
              <a:rPr lang="de-DE" sz="2200" b="0" dirty="0"/>
              <a:t> im Schulalltag (inkl.hilfreicher Links und </a:t>
            </a:r>
            <a:r>
              <a:rPr lang="de-DE" sz="2200" b="0" dirty="0" err="1"/>
              <a:t>Einstiegsvideos</a:t>
            </a:r>
            <a:r>
              <a:rPr lang="de-DE" sz="2200" b="0" dirty="0"/>
              <a:t> zur </a:t>
            </a:r>
            <a:r>
              <a:rPr lang="de-DE" sz="2200" b="0" dirty="0" err="1"/>
              <a:t>Sensibilisierung</a:t>
            </a:r>
            <a:r>
              <a:rPr lang="de-DE" sz="2200" b="0" dirty="0"/>
              <a:t>)</a:t>
            </a:r>
          </a:p>
          <a:p>
            <a:endParaRPr lang="de-DE" sz="2200" b="0" dirty="0"/>
          </a:p>
          <a:p>
            <a:r>
              <a:rPr lang="en-US" sz="2200" b="0" dirty="0" err="1">
                <a:hlinkClick r:id="rId3"/>
              </a:rPr>
              <a:t>Beispiel</a:t>
            </a:r>
            <a:r>
              <a:rPr lang="en-US" sz="2200" b="0" dirty="0">
                <a:hlinkClick r:id="rId3"/>
              </a:rPr>
              <a:t> </a:t>
            </a:r>
            <a:r>
              <a:rPr lang="en-US" sz="2200" b="0" dirty="0" err="1">
                <a:hlinkClick r:id="rId3"/>
              </a:rPr>
              <a:t>Schulseite</a:t>
            </a:r>
            <a:endParaRPr lang="en-US" sz="2200" b="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A0CF0EF-6701-11D1-9A88-1F1C218F20A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587388" y="6453188"/>
            <a:ext cx="385233" cy="341312"/>
          </a:xfrm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  <a:defRPr/>
            </a:pPr>
            <a:fld id="{4F89CC66-9F40-439B-BB98-F522312BFD76}" type="slidenum">
              <a:rPr lang="de-DE" altLang="de-DE" smtClean="0"/>
              <a:pPr>
                <a:spcAft>
                  <a:spcPts val="600"/>
                </a:spcAft>
                <a:defRPr/>
              </a:pPr>
              <a:t>11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69692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25EE5E-43DA-43A4-D516-7F69D86DC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3500"/>
            <a:ext cx="11881555" cy="145732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de-DE" altLang="de-DE" sz="3000" b="0" dirty="0"/>
              <a:t>2. </a:t>
            </a:r>
            <a:r>
              <a:rPr lang="en-US" sz="3000" b="0" spc="-183" dirty="0" err="1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MEDIENERZIEHUNG</a:t>
            </a:r>
            <a: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</a:t>
            </a:r>
            <a:r>
              <a:rPr lang="en-US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IN DER SEK I</a:t>
            </a:r>
            <a:b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r>
              <a:rPr lang="de-DE" altLang="de-DE" sz="3000" b="0" dirty="0"/>
              <a:t>2.5 Austauschphase: Diskussionen im Netzwerk - Best </a:t>
            </a:r>
            <a:r>
              <a:rPr lang="de-DE" altLang="de-DE" sz="3000" b="0" dirty="0" err="1"/>
              <a:t>Practice</a:t>
            </a:r>
            <a:r>
              <a:rPr lang="de-DE" altLang="de-DE" sz="3000" b="0" dirty="0"/>
              <a:t> &amp; Co</a:t>
            </a:r>
            <a:br>
              <a:rPr lang="de-DE" altLang="de-DE" sz="3200" b="0" dirty="0"/>
            </a:br>
            <a:endParaRPr lang="de-DE" sz="3000" dirty="0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26EFD08C-485F-2225-C26D-CC751C77B0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941788" y="1482989"/>
            <a:ext cx="10043840" cy="5311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7362F6-FBCF-47C6-811F-0DA9BC390F7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12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11412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541EF-D64D-5856-334D-CD1FC7184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95030E0-FDBD-3ED7-1955-1B8DA61E8F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13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35387E69-E040-7F7B-04E9-5EC7F4384F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0F5F0985-F8A2-1574-AE7D-1D747A485933}"/>
              </a:ext>
            </a:extLst>
          </p:cNvPr>
          <p:cNvSpPr txBox="1"/>
          <p:nvPr/>
        </p:nvSpPr>
        <p:spPr>
          <a:xfrm>
            <a:off x="437444" y="1772816"/>
            <a:ext cx="11486445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sz="2200" b="0" i="0" dirty="0">
              <a:solidFill>
                <a:srgbClr val="000000"/>
              </a:solidFill>
              <a:effectLst/>
              <a:latin typeface="var(--bs-body-font-family)"/>
            </a:endParaRPr>
          </a:p>
          <a:p>
            <a:pPr algn="ctr">
              <a:buNone/>
            </a:pPr>
            <a:r>
              <a:rPr lang="de-DE" sz="2200" b="1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„</a:t>
            </a:r>
            <a:r>
              <a:rPr lang="de-DE" sz="2200" b="1" dirty="0">
                <a:solidFill>
                  <a:srgbClr val="212529"/>
                </a:solidFill>
                <a:latin typeface="Barlow" panose="00000500000000000000" pitchFamily="2" charset="0"/>
              </a:rPr>
              <a:t>Demokratie erlernt man nicht aus dem Schulbuch – sie muss gelebt werden</a:t>
            </a:r>
            <a:r>
              <a:rPr lang="de-DE" sz="2200" b="1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“</a:t>
            </a:r>
          </a:p>
          <a:p>
            <a:pPr algn="ctr">
              <a:buNone/>
            </a:pPr>
            <a:r>
              <a:rPr lang="de-DE" sz="2200" b="1" dirty="0">
                <a:solidFill>
                  <a:srgbClr val="212529"/>
                </a:solidFill>
                <a:latin typeface="Barlow" panose="00000500000000000000" pitchFamily="2" charset="0"/>
              </a:rPr>
              <a:t> </a:t>
            </a:r>
          </a:p>
          <a:p>
            <a:pPr algn="ctr">
              <a:buNone/>
            </a:pPr>
            <a:r>
              <a:rPr lang="de-DE" sz="2200" b="1" dirty="0">
                <a:solidFill>
                  <a:srgbClr val="212529"/>
                </a:solidFill>
                <a:latin typeface="Barlow" panose="00000500000000000000" pitchFamily="2" charset="0"/>
              </a:rPr>
              <a:t>„Digitale Medien sind aus dem Alltag unserer Kinder nicht mehr wegzudenken. Deshalb ist es so wichtig, sie frühzeitig im bewussten Umgang damit zu stärken.“</a:t>
            </a:r>
          </a:p>
          <a:p>
            <a:pPr algn="r">
              <a:buNone/>
            </a:pPr>
            <a:r>
              <a:rPr lang="de-DE" dirty="0">
                <a:solidFill>
                  <a:srgbClr val="212529"/>
                </a:solidFill>
                <a:latin typeface="Barlow" panose="00000500000000000000" pitchFamily="2" charset="0"/>
              </a:rPr>
              <a:t>(</a:t>
            </a:r>
            <a:r>
              <a:rPr lang="de-DE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Dorothee Feller, Schulministerin NRW)</a:t>
            </a:r>
          </a:p>
          <a:p>
            <a:pPr algn="r">
              <a:buNone/>
            </a:pPr>
            <a:endParaRPr lang="de-DE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itchFamily="2" charset="77"/>
              </a:rPr>
              <a:t>Medienerziehung und –</a:t>
            </a:r>
            <a:r>
              <a:rPr lang="de-DE" sz="2200" dirty="0" err="1">
                <a:solidFill>
                  <a:srgbClr val="212529"/>
                </a:solidFill>
                <a:latin typeface="Barlow" pitchFamily="2" charset="77"/>
              </a:rPr>
              <a:t>prävention</a:t>
            </a:r>
            <a:r>
              <a:rPr lang="de-DE" sz="2200" dirty="0">
                <a:solidFill>
                  <a:srgbClr val="212529"/>
                </a:solidFill>
                <a:latin typeface="Barlow" pitchFamily="2" charset="77"/>
              </a:rPr>
              <a:t> in der SEK I (</a:t>
            </a:r>
            <a:r>
              <a:rPr lang="de-DE" sz="2200" b="0" i="0" dirty="0">
                <a:solidFill>
                  <a:srgbClr val="222222"/>
                </a:solidFill>
                <a:effectLst/>
                <a:latin typeface="Barlow" pitchFamily="2" charset="77"/>
              </a:rPr>
              <a:t>Umsetzungsideen, Einbindung in den MKR)</a:t>
            </a:r>
            <a:endParaRPr lang="de-DE" sz="2200" dirty="0">
              <a:solidFill>
                <a:srgbClr val="212529"/>
              </a:solidFill>
              <a:latin typeface="Barlow" pitchFamily="2" charset="7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</a:rPr>
              <a:t>Medienscouts</a:t>
            </a: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Internet ABC</a:t>
            </a: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2200" b="0" i="0" dirty="0" err="1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Klicksafe</a:t>
            </a:r>
            <a:r>
              <a:rPr lang="de-DE" sz="2200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 &amp; Co</a:t>
            </a:r>
          </a:p>
          <a:p>
            <a:pPr algn="l">
              <a:lnSpc>
                <a:spcPct val="150000"/>
              </a:lnSpc>
            </a:pPr>
            <a:endParaRPr lang="de-DE" sz="2200" b="0" i="0" dirty="0">
              <a:solidFill>
                <a:srgbClr val="000000"/>
              </a:solidFill>
              <a:effectLst/>
              <a:latin typeface="var(--bs-body-font-family)"/>
            </a:endParaRPr>
          </a:p>
          <a:p>
            <a:pPr algn="l">
              <a:buNone/>
            </a:pP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3C265D9A-B931-79B9-52BE-66DCCEC4417E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1" y="120361"/>
            <a:ext cx="11923888" cy="1457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+mj-lt"/>
                <a:ea typeface="Geneva" pitchFamily="-52" charset="-128"/>
                <a:cs typeface="Geneva" pitchFamily="-52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Arial-BoldMT" charset="0"/>
                <a:ea typeface="Geneva" pitchFamily="-52" charset="-128"/>
                <a:cs typeface="Geneva" pitchFamily="-52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Arial-BoldMT" charset="0"/>
                <a:ea typeface="Geneva" pitchFamily="-52" charset="-128"/>
                <a:cs typeface="Geneva" pitchFamily="-52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Arial-BoldMT" charset="0"/>
                <a:ea typeface="Geneva" pitchFamily="-52" charset="-128"/>
                <a:cs typeface="Geneva" pitchFamily="-52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467" b="1">
                <a:solidFill>
                  <a:schemeClr val="tx1"/>
                </a:solidFill>
                <a:latin typeface="Arial-BoldMT" charset="0"/>
                <a:ea typeface="Geneva" pitchFamily="-52" charset="-128"/>
                <a:cs typeface="Geneva" pitchFamily="-52" charset="-128"/>
              </a:defRPr>
            </a:lvl5pPr>
            <a:lvl6pPr marL="609585" algn="l" rtl="0" fontAlgn="base">
              <a:spcBef>
                <a:spcPct val="0"/>
              </a:spcBef>
              <a:spcAft>
                <a:spcPct val="0"/>
              </a:spcAft>
              <a:defRPr sz="2667" b="1">
                <a:solidFill>
                  <a:schemeClr val="tx2"/>
                </a:solidFill>
                <a:latin typeface="Arial-BoldMT" charset="0"/>
              </a:defRPr>
            </a:lvl6pPr>
            <a:lvl7pPr marL="1219170" algn="l" rtl="0" fontAlgn="base">
              <a:spcBef>
                <a:spcPct val="0"/>
              </a:spcBef>
              <a:spcAft>
                <a:spcPct val="0"/>
              </a:spcAft>
              <a:defRPr sz="2667" b="1">
                <a:solidFill>
                  <a:schemeClr val="tx2"/>
                </a:solidFill>
                <a:latin typeface="Arial-BoldMT" charset="0"/>
              </a:defRPr>
            </a:lvl7pPr>
            <a:lvl8pPr marL="1828754" algn="l" rtl="0" fontAlgn="base">
              <a:spcBef>
                <a:spcPct val="0"/>
              </a:spcBef>
              <a:spcAft>
                <a:spcPct val="0"/>
              </a:spcAft>
              <a:defRPr sz="2667" b="1">
                <a:solidFill>
                  <a:schemeClr val="tx2"/>
                </a:solidFill>
                <a:latin typeface="Arial-BoldMT" charset="0"/>
              </a:defRPr>
            </a:lvl8pPr>
            <a:lvl9pPr marL="2438339" algn="l" rtl="0" fontAlgn="base">
              <a:spcBef>
                <a:spcPct val="0"/>
              </a:spcBef>
              <a:spcAft>
                <a:spcPct val="0"/>
              </a:spcAft>
              <a:defRPr sz="2667" b="1">
                <a:solidFill>
                  <a:schemeClr val="tx2"/>
                </a:solidFill>
                <a:latin typeface="Arial-BoldMT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de-DE" altLang="de-DE" sz="3000" b="0" kern="0" dirty="0"/>
              <a:t>2. </a:t>
            </a:r>
            <a:r>
              <a:rPr lang="en-US" sz="3000" b="0" kern="0" spc="-183" dirty="0" err="1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MEDIENERZIEHUNG</a:t>
            </a:r>
            <a:r>
              <a:rPr lang="de-DE" sz="3000" b="0" kern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</a:t>
            </a:r>
            <a:r>
              <a:rPr lang="en-US" sz="3000" b="0" kern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IN DER SEK I</a:t>
            </a:r>
            <a:br>
              <a:rPr lang="de-DE" sz="3000" b="0" kern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r>
              <a:rPr lang="de-DE" altLang="de-DE" sz="3000" b="0" kern="0" dirty="0"/>
              <a:t>2.5 Austauschphase: Diskussionen im Netzwerk - Best </a:t>
            </a:r>
            <a:r>
              <a:rPr lang="de-DE" altLang="de-DE" sz="3000" b="0" kern="0" dirty="0" err="1"/>
              <a:t>Practice</a:t>
            </a:r>
            <a:r>
              <a:rPr lang="de-DE" altLang="de-DE" sz="3000" b="0" kern="0" dirty="0"/>
              <a:t> &amp; Co</a:t>
            </a:r>
            <a:br>
              <a:rPr lang="de-DE" altLang="de-DE" sz="3200" b="0" kern="0" dirty="0"/>
            </a:br>
            <a:endParaRPr lang="de-DE" sz="3000" kern="0" dirty="0"/>
          </a:p>
        </p:txBody>
      </p:sp>
    </p:spTree>
    <p:extLst>
      <p:ext uri="{BB962C8B-B14F-4D97-AF65-F5344CB8AC3E}">
        <p14:creationId xmlns:p14="http://schemas.microsoft.com/office/powerpoint/2010/main" val="4050024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200018"/>
            <a:ext cx="11241542" cy="1512447"/>
          </a:xfrm>
        </p:spPr>
        <p:txBody>
          <a:bodyPr/>
          <a:lstStyle/>
          <a:p>
            <a:pPr marL="0" lvl="0" indent="0">
              <a:lnSpc>
                <a:spcPct val="150000"/>
              </a:lnSpc>
            </a:pPr>
            <a:r>
              <a:rPr lang="de-DE" altLang="de-DE" sz="3000" b="0" dirty="0"/>
              <a:t>2. </a:t>
            </a:r>
            <a:r>
              <a:rPr lang="en-US" sz="3000" b="0" spc="-183" dirty="0" err="1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MEDIENERZIEHUNG</a:t>
            </a:r>
            <a: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</a:t>
            </a:r>
            <a:r>
              <a:rPr lang="en-US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IN DER SEK</a:t>
            </a:r>
            <a: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  <a:t> I</a:t>
            </a:r>
            <a:br>
              <a:rPr lang="de-DE" sz="3000" b="0" spc="-183" dirty="0">
                <a:solidFill>
                  <a:srgbClr val="222220"/>
                </a:solidFill>
                <a:ea typeface="Aoboshi One"/>
                <a:cs typeface="Aoboshi One"/>
                <a:sym typeface="Aoboshi One"/>
              </a:rPr>
            </a:br>
            <a:r>
              <a:rPr lang="de-DE" altLang="de-DE" sz="3200" b="0" dirty="0"/>
              <a:t>2.6 Sonstiges: Nächste Schritte und Ausblick</a:t>
            </a:r>
            <a:endParaRPr lang="de-DE" altLang="de-DE" sz="3000" b="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14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AFB69337-4735-FBAA-98D1-CBD68B298D29}"/>
              </a:ext>
            </a:extLst>
          </p:cNvPr>
          <p:cNvSpPr txBox="1"/>
          <p:nvPr/>
        </p:nvSpPr>
        <p:spPr>
          <a:xfrm>
            <a:off x="169334" y="2689630"/>
            <a:ext cx="12022666" cy="2802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Kooperationen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: </a:t>
            </a:r>
            <a:r>
              <a:rPr lang="de-DE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Polizei 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und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Medienzentr</a:t>
            </a:r>
            <a:r>
              <a:rPr lang="de-DE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um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im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HSK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aktiv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einbinden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und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gemeinsame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Projekte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initiieren</a:t>
            </a:r>
            <a:endParaRPr lang="en-US" sz="2400" dirty="0">
              <a:solidFill>
                <a:srgbClr val="222220"/>
              </a:solidFill>
              <a:latin typeface="Aileron"/>
              <a:ea typeface="Aileron"/>
              <a:cs typeface="Aileron"/>
              <a:sym typeface="Aileron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Fortbildung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: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Bedarf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für das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Kollegium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ermitteln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–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welche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Themen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(KI,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Datenschutz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,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Prävention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)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sind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besonders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gefragt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?</a:t>
            </a:r>
            <a:endParaRPr lang="de-DE" sz="2400" dirty="0">
              <a:solidFill>
                <a:srgbClr val="222220"/>
              </a:solidFill>
              <a:latin typeface="Aileron"/>
              <a:ea typeface="Aileron"/>
              <a:cs typeface="Aileron"/>
              <a:sym typeface="Aileron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Nächstes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Treffen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: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Themenwünsche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sammeln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und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gemeinsam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einen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Folgetermin</a:t>
            </a:r>
            <a:r>
              <a:rPr lang="en-US" sz="2400" dirty="0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400" dirty="0" err="1">
                <a:solidFill>
                  <a:srgbClr val="222220"/>
                </a:solidFill>
                <a:latin typeface="Aileron"/>
                <a:ea typeface="Aileron"/>
                <a:cs typeface="Aileron"/>
                <a:sym typeface="Aileron"/>
              </a:rPr>
              <a:t>festlegen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1987732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37B2F8-249B-10CD-DFEE-1EB0B54CA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sz="3600" b="0" dirty="0"/>
              <a:t>3. Angebote des Medienzentrums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5CD4C35-AABD-364C-2B27-E9B4F217F3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388" y="2469444"/>
            <a:ext cx="10752667" cy="2596445"/>
          </a:xfrm>
        </p:spPr>
        <p:txBody>
          <a:bodyPr/>
          <a:lstStyle/>
          <a:p>
            <a:r>
              <a:rPr lang="de-DE" sz="2200" b="0" dirty="0">
                <a:latin typeface="Barlow" pitchFamily="2" charset="77"/>
              </a:rPr>
              <a:t>Medienpädagogin Isabella </a:t>
            </a:r>
            <a:r>
              <a:rPr lang="de-DE" sz="2200" b="0" dirty="0" err="1">
                <a:latin typeface="Barlow" pitchFamily="2" charset="77"/>
              </a:rPr>
              <a:t>Krutmann</a:t>
            </a:r>
            <a:r>
              <a:rPr lang="de-DE" sz="2200" b="0" dirty="0">
                <a:latin typeface="Barlow" pitchFamily="2" charset="77"/>
              </a:rPr>
              <a:t> stellt die Angebote des Medienzentrums „MediaLab“ in Meschede vor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C93592F-BF50-A18E-3379-28CB41E4F2E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15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5030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4. Austausch &amp; Aktueller Stand Digitalisierung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16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A37E2393-A83C-93DE-D414-3E67D7E1FCF6}"/>
              </a:ext>
            </a:extLst>
          </p:cNvPr>
          <p:cNvSpPr txBox="1"/>
          <p:nvPr/>
        </p:nvSpPr>
        <p:spPr>
          <a:xfrm>
            <a:off x="780004" y="2132856"/>
            <a:ext cx="11236150" cy="3245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b="1" dirty="0"/>
              <a:t>Wie sieht es aus mit…</a:t>
            </a:r>
          </a:p>
          <a:p>
            <a:endParaRPr lang="de-DE" sz="2200" b="1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Hardware?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W-LAN / Internet?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Nutzung im Unterricht?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Medienkonzept?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Akzeptanz im Kollegium?</a:t>
            </a:r>
          </a:p>
        </p:txBody>
      </p:sp>
    </p:spTree>
    <p:extLst>
      <p:ext uri="{BB962C8B-B14F-4D97-AF65-F5344CB8AC3E}">
        <p14:creationId xmlns:p14="http://schemas.microsoft.com/office/powerpoint/2010/main" val="995300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5. Sonstiges: Handreichung MSB zu Smartphones an Schulen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17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A37E2393-A83C-93DE-D414-3E67D7E1FCF6}"/>
              </a:ext>
            </a:extLst>
          </p:cNvPr>
          <p:cNvSpPr txBox="1"/>
          <p:nvPr/>
        </p:nvSpPr>
        <p:spPr>
          <a:xfrm>
            <a:off x="597899" y="1952836"/>
            <a:ext cx="1057082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dirty="0"/>
              <a:t>Es gibt kein landesweites Handyverbot an Schulen </a:t>
            </a:r>
            <a:r>
              <a:rPr lang="de-DE" sz="2200" dirty="0">
                <a:sym typeface="Wingdings" panose="05000000000000000000" pitchFamily="2" charset="2"/>
              </a:rPr>
              <a:t> </a:t>
            </a:r>
            <a:r>
              <a:rPr lang="de-DE" sz="2200" dirty="0"/>
              <a:t>jede Schule soll eigene, passende Regeln entwickeln.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dirty="0"/>
              <a:t>Die Regeln sollten in einem </a:t>
            </a:r>
            <a:r>
              <a:rPr lang="de-DE" sz="2200" dirty="0" err="1"/>
              <a:t>partizipativen</a:t>
            </a:r>
            <a:r>
              <a:rPr lang="de-DE" sz="2200" dirty="0"/>
              <a:t> Prozess mit Lehrkräften, Schülern und Eltern erarbeitet werden.</a:t>
            </a:r>
          </a:p>
          <a:p>
            <a:pPr lvl="1"/>
            <a:r>
              <a:rPr lang="de-DE" sz="2200" dirty="0">
                <a:sym typeface="Wingdings" panose="05000000000000000000" pitchFamily="2" charset="2"/>
              </a:rPr>
              <a:t> </a:t>
            </a:r>
            <a:r>
              <a:rPr lang="de-DE" sz="2200" dirty="0"/>
              <a:t>Ziel: Ablenkung minimieren, verantwortungsvolles Medienverhalten zu 	fördern und Konflikte vermeiden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dirty="0"/>
              <a:t>Schulordnung kann Handynutzung regeln, z. B. durch </a:t>
            </a:r>
            <a:r>
              <a:rPr lang="de-DE" sz="2200" dirty="0" err="1"/>
              <a:t>Handygaragen</a:t>
            </a:r>
            <a:r>
              <a:rPr lang="de-DE" sz="2200" dirty="0"/>
              <a:t>, </a:t>
            </a:r>
            <a:r>
              <a:rPr lang="de-DE" sz="2200" dirty="0" err="1"/>
              <a:t>Handyzonen</a:t>
            </a:r>
            <a:r>
              <a:rPr lang="de-DE" sz="2200" dirty="0"/>
              <a:t>, oder klare Verbote in Unterricht und Prüfungen.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dirty="0"/>
              <a:t>Konsequenzen bei Verstößen sollen gestuft und verhältnismäßig sein – von Ermahnungen, über Wegnahme bis zu Elternkontakten oder Anzeigen.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dirty="0"/>
              <a:t>Die Regeln müssen transparent kommuniziert, regelmäßig überprüft und ggf. angepasst werden.</a:t>
            </a:r>
          </a:p>
        </p:txBody>
      </p:sp>
    </p:spTree>
    <p:extLst>
      <p:ext uri="{BB962C8B-B14F-4D97-AF65-F5344CB8AC3E}">
        <p14:creationId xmlns:p14="http://schemas.microsoft.com/office/powerpoint/2010/main" val="24486432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4DD128-7FFC-6FE2-FDB8-73F2A3D9B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600" b="0" dirty="0"/>
              <a:t>5. Sonstiges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D7A6197-F2F5-0E74-40E0-770C8D5FD35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18</a:t>
            </a:fld>
            <a:endParaRPr lang="de-DE" altLang="de-DE"/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B20876C1-9E42-6ED6-E22E-C3830A1C50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0004" y="1520826"/>
            <a:ext cx="4953774" cy="2983112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2592BD86-E95E-9DB6-B5F1-5BAB0C20D6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1695" y="3071717"/>
            <a:ext cx="2864442" cy="286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8861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5. Sonstiges: Handreichung MSB zu Smartphones an Schulen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19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A37E2393-A83C-93DE-D414-3E67D7E1FCF6}"/>
              </a:ext>
            </a:extLst>
          </p:cNvPr>
          <p:cNvSpPr txBox="1"/>
          <p:nvPr/>
        </p:nvSpPr>
        <p:spPr>
          <a:xfrm>
            <a:off x="780004" y="2415672"/>
            <a:ext cx="11236150" cy="349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b="1" dirty="0"/>
              <a:t>Empfohlene Maßnahmen:</a:t>
            </a:r>
          </a:p>
          <a:p>
            <a:endParaRPr lang="de-DE" sz="2200" b="1" dirty="0"/>
          </a:p>
          <a:p>
            <a:pPr lvl="1"/>
            <a:r>
              <a:rPr lang="de-DE" sz="2200" dirty="0"/>
              <a:t>Bildung einer schulischen Arbeitsgruppe</a:t>
            </a:r>
          </a:p>
          <a:p>
            <a:pPr lvl="1"/>
            <a:r>
              <a:rPr lang="de-DE" sz="2200" dirty="0"/>
              <a:t>Bestandsaufnahme: Wie wird das Handy aktuell genutzt? Wo gibt es Probleme?</a:t>
            </a:r>
          </a:p>
          <a:p>
            <a:pPr lvl="1"/>
            <a:r>
              <a:rPr lang="de-DE" sz="2200" dirty="0"/>
              <a:t>Erarbeitung klarer Regeln für: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/>
              <a:t>	Unterricht - Pausen und Freizeit - Prüfungen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/>
              <a:t>	Notfälle / Ausnahmeregelungen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/>
              <a:t>	Festlegen von Maßnahmen bei Verstößen</a:t>
            </a:r>
          </a:p>
          <a:p>
            <a:pPr lvl="1"/>
            <a:r>
              <a:rPr lang="de-DE" sz="2200" dirty="0"/>
              <a:t>Kommunikation der Regeln / Regelmäßige Evaluation und Anpassung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300" dirty="0"/>
          </a:p>
        </p:txBody>
      </p:sp>
    </p:spTree>
    <p:extLst>
      <p:ext uri="{BB962C8B-B14F-4D97-AF65-F5344CB8AC3E}">
        <p14:creationId xmlns:p14="http://schemas.microsoft.com/office/powerpoint/2010/main" val="14717534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156854-0B24-F6F4-8181-41D414931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000" b="0" dirty="0"/>
              <a:t>5</a:t>
            </a:r>
            <a:r>
              <a:rPr lang="de-DE" sz="3000" b="0"/>
              <a:t>. </a:t>
            </a:r>
            <a:r>
              <a:rPr lang="de-DE" sz="3000" b="0" dirty="0"/>
              <a:t>Sonstiges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B978B22-ECCA-A255-C1D5-24C19A3887E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20</a:t>
            </a:fld>
            <a:endParaRPr lang="de-DE" altLang="de-DE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B8CA3BB3-D559-D3DA-C1F3-4B64F1B86B12}"/>
              </a:ext>
            </a:extLst>
          </p:cNvPr>
          <p:cNvSpPr txBox="1"/>
          <p:nvPr/>
        </p:nvSpPr>
        <p:spPr>
          <a:xfrm>
            <a:off x="7620000" y="2004496"/>
            <a:ext cx="3349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/>
              <a:t>Protokoll und Organisation: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AB73476D-F95D-05D0-EF00-46814E611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320412"/>
            <a:ext cx="5986279" cy="4265966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0D8E01F-D4D3-826F-019E-5163AE9A4F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200" dirty="0"/>
              <a:t>Weiterarbeit „kleine </a:t>
            </a:r>
            <a:r>
              <a:rPr lang="de-DE" sz="2200" dirty="0" err="1"/>
              <a:t>DiB</a:t>
            </a:r>
            <a:r>
              <a:rPr lang="de-DE" sz="2200" dirty="0"/>
              <a:t>-Treffen“</a:t>
            </a:r>
          </a:p>
          <a:p>
            <a:endParaRPr lang="de-DE" sz="2200" dirty="0"/>
          </a:p>
          <a:p>
            <a:r>
              <a:rPr lang="de-DE" sz="2200" dirty="0"/>
              <a:t>Wünsche</a:t>
            </a:r>
          </a:p>
          <a:p>
            <a:endParaRPr lang="de-DE" sz="2200" dirty="0"/>
          </a:p>
          <a:p>
            <a:r>
              <a:rPr lang="de-DE" sz="2200" dirty="0"/>
              <a:t>Nächstes „großes“ DiB-Treffen: 18.11.2026</a:t>
            </a:r>
          </a:p>
          <a:p>
            <a:endParaRPr lang="de-DE" dirty="0"/>
          </a:p>
          <a:p>
            <a:endParaRPr lang="de-DE" dirty="0"/>
          </a:p>
          <a:p>
            <a:pPr marL="0" indent="0" algn="ctr">
              <a:buNone/>
            </a:pPr>
            <a:r>
              <a:rPr lang="de-DE" dirty="0">
                <a:solidFill>
                  <a:srgbClr val="C00000"/>
                </a:solidFill>
              </a:rPr>
              <a:t>Vielen Dank für eure und ihre </a:t>
            </a:r>
          </a:p>
          <a:p>
            <a:pPr marL="0" indent="0" algn="ctr">
              <a:buNone/>
            </a:pPr>
            <a:r>
              <a:rPr lang="de-DE" dirty="0">
                <a:solidFill>
                  <a:srgbClr val="C00000"/>
                </a:solidFill>
              </a:rPr>
              <a:t>Aufmerksamkeit und den Austausch!</a:t>
            </a:r>
          </a:p>
        </p:txBody>
      </p:sp>
    </p:spTree>
    <p:extLst>
      <p:ext uri="{BB962C8B-B14F-4D97-AF65-F5344CB8AC3E}">
        <p14:creationId xmlns:p14="http://schemas.microsoft.com/office/powerpoint/2010/main" val="3475305067"/>
      </p:ext>
    </p:extLst>
  </p:cSld>
  <p:clrMapOvr>
    <a:masterClrMapping/>
  </p:clrMapOvr>
</p:sld>
</file>

<file path=ppt/theme/theme1.xml><?xml version="1.0" encoding="utf-8"?>
<a:theme xmlns:a="http://schemas.openxmlformats.org/drawingml/2006/main" name="vorlage_intranet">
  <a:themeElements>
    <a:clrScheme name="vorlage_intranet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vorlage_intranet">
      <a:majorFont>
        <a:latin typeface="Arial-BoldMT"/>
        <a:ea typeface=""/>
        <a:cs typeface=""/>
      </a:majorFont>
      <a:minorFont>
        <a:latin typeface="Arial-Bold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vorlage_intrane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elseite">
  <a:themeElements>
    <a:clrScheme name="Titelseite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Titelseite">
      <a:majorFont>
        <a:latin typeface="Arial-BoldM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Titelsei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vorlage_intranet</Template>
  <TotalTime>0</TotalTime>
  <Words>791</Words>
  <Application>Microsoft Office PowerPoint</Application>
  <PresentationFormat>Breitbild</PresentationFormat>
  <Paragraphs>96</Paragraphs>
  <Slides>20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20</vt:i4>
      </vt:variant>
    </vt:vector>
  </HeadingPairs>
  <TitlesOfParts>
    <vt:vector size="22" baseType="lpstr">
      <vt:lpstr>vorlage_intranet</vt:lpstr>
      <vt:lpstr>Titelseite</vt:lpstr>
      <vt:lpstr>01.07.2026  3. Regionaltreffen DiB Brilon / Marsberg und Bestwig / Olsberg / Medebach / Winterberg</vt:lpstr>
      <vt:lpstr>Tagesordnung</vt:lpstr>
      <vt:lpstr>1. Neues aus dem Dezernat 46.4 / Ministerium &amp; Termine</vt:lpstr>
      <vt:lpstr>1. Neues aus dem Dezernat 46.4 / Ministerium &amp; Termine</vt:lpstr>
      <vt:lpstr>1. Neues aus dem Dezernat 46.4 / Ministerium &amp; Termine</vt:lpstr>
      <vt:lpstr>2. MEDIENERZIEHUNG IN DER SEK I 2.1 Status Quo: Relevanz in der SEK I </vt:lpstr>
      <vt:lpstr>2. MEDIENERZIEHUNG IN DER SEK I 2.2 Verankerung: Medienkompetenzrahmen NRW</vt:lpstr>
      <vt:lpstr>2. MEDIENERZIEHUNG IN DER SEK I 2.3 Best Practices: Erprobte Präventionsprojekte</vt:lpstr>
      <vt:lpstr>2. MEDIENERZIEHUNG IN DER SEK I 2.3 Best Practices: Erprobte Präventionsprojekte</vt:lpstr>
      <vt:lpstr>2. MEDIENERZIEHUNG IN DER SEK I 2.4 Umsetzung: Ideen für den Schulalltag</vt:lpstr>
      <vt:lpstr>2. MEDIENERZIEHUNG IN DER SEK I 2.4 Umsetzung: Ideen für den Schulalltag</vt:lpstr>
      <vt:lpstr>2. MEDIENERZIEHUNG IN DER SEK I 2.5 Austauschphase: Diskussionen im Netzwerk - Best Practice &amp; Co </vt:lpstr>
      <vt:lpstr>2. MEDIENERZIEHUNG IN DER SEK I 2.5 Austauschphase: Diskussionen im Netzwerk - Best Practice &amp; Co </vt:lpstr>
      <vt:lpstr>2. MEDIENERZIEHUNG IN DER SEK I 2.6 Sonstiges: Nächste Schritte und Ausblick</vt:lpstr>
      <vt:lpstr>3. Angebote des Medienzentrums</vt:lpstr>
      <vt:lpstr>4. Austausch &amp; Aktueller Stand Digitalisierung</vt:lpstr>
      <vt:lpstr>5. Sonstiges: Handreichung MSB zu Smartphones an Schulen</vt:lpstr>
      <vt:lpstr>5. Sonstiges</vt:lpstr>
      <vt:lpstr>5. Sonstiges: Handreichung MSB zu Smartphones an Schulen</vt:lpstr>
      <vt:lpstr>5. Sonstiges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Anne Krems</dc:creator>
  <cp:lastModifiedBy>Opfer-Nagel, Christian</cp:lastModifiedBy>
  <cp:revision>149</cp:revision>
  <dcterms:created xsi:type="dcterms:W3CDTF">2012-04-05T12:46:17Z</dcterms:created>
  <dcterms:modified xsi:type="dcterms:W3CDTF">2026-07-06T12:18:52Z</dcterms:modified>
</cp:coreProperties>
</file>