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</p:sldMasterIdLst>
  <p:notesMasterIdLst>
    <p:notesMasterId r:id="rId11"/>
  </p:notesMasterIdLst>
  <p:sldIdLst>
    <p:sldId id="258" r:id="rId3"/>
    <p:sldId id="261" r:id="rId4"/>
    <p:sldId id="263" r:id="rId5"/>
    <p:sldId id="262" r:id="rId6"/>
    <p:sldId id="271" r:id="rId7"/>
    <p:sldId id="269" r:id="rId8"/>
    <p:sldId id="270" r:id="rId9"/>
    <p:sldId id="268" r:id="rId10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1pPr>
    <a:lvl2pPr marL="6095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2pPr>
    <a:lvl3pPr marL="12191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3pPr>
    <a:lvl4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4pPr>
    <a:lvl5pPr marL="24383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396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ADB9D7B-1890-4FD7-BC86-8CB5CEEDD7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137587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-52" charset="-128"/>
        <a:cs typeface="Geneva" pitchFamily="-52" charset="-128"/>
      </a:defRPr>
    </a:lvl1pPr>
    <a:lvl2pPr marL="60958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2pPr>
    <a:lvl3pPr marL="121917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3pPr>
    <a:lvl4pPr marL="1828754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4pPr>
    <a:lvl5pPr marL="24383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50F3D16-83E7-40D5-9A5E-89DC88271450}" type="slidenum">
              <a:rPr lang="de-DE" altLang="de-DE" smtClean="0"/>
              <a:pPr eaLnBrk="1" hangingPunct="1">
                <a:spcBef>
                  <a:spcPct val="0"/>
                </a:spcBef>
              </a:pPr>
              <a:t>1</a:t>
            </a:fld>
            <a:endParaRPr lang="de-DE" altLang="de-DE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itchFamily="34" charset="0"/>
              <a:ea typeface="Geneva" pitchFamily="-112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1124745"/>
            <a:ext cx="10363200" cy="14700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11424" y="2672916"/>
            <a:ext cx="8534400" cy="1752600"/>
          </a:xfrm>
        </p:spPr>
        <p:txBody>
          <a:bodyPr/>
          <a:lstStyle>
            <a:lvl1pPr marL="0" indent="0" algn="l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2E10B-88F3-4426-A2D2-ECC17CC1CFF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81290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9CC66-9F40-439B-BB98-F522312BFD7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1992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5333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5D2B-56A6-4866-B9A6-89C4CEA2A1F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542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380238" y="2060576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88B3-8A96-46DF-BB3A-26CC192FB7C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119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534BF-9624-4331-8CB5-EB302FC0F3F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6626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8186-900E-4848-A3C3-D341F5ED658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879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08AD-2E7D-4B61-B604-38C8870A6E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5969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Sch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96752"/>
            <a:ext cx="12192000" cy="2411636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6372708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0499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ganzsei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60463"/>
            <a:ext cx="12192000" cy="5697537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5770440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322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9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8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235546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7375" y="944563"/>
            <a:ext cx="1075266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Titelmasterformat durch Klicken bearbeiten</a:t>
            </a:r>
            <a:br>
              <a:rPr lang="de-DE" altLang="de-DE" dirty="0"/>
            </a:br>
            <a:endParaRPr lang="de-DE" altLang="de-DE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7388" y="1871664"/>
            <a:ext cx="1075266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99456" y="6453336"/>
            <a:ext cx="5568949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7388" y="6453188"/>
            <a:ext cx="38523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fld id="{A315048F-1CC2-438A-B455-6D7B9D15DF84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Char char="•"/>
        <a:defRPr sz="2667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2267">
          <a:solidFill>
            <a:schemeClr val="tx1"/>
          </a:solidFill>
          <a:latin typeface="+mn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219" userDrawn="1">
          <p15:clr>
            <a:srgbClr val="F26B43"/>
          </p15:clr>
        </p15:guide>
        <p15:guide id="3" orient="horz" pos="595" userDrawn="1">
          <p15:clr>
            <a:srgbClr val="F26B43"/>
          </p15:clr>
        </p15:guide>
        <p15:guide id="4" orient="horz" pos="40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7" descr="Titelfot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8" b="7325"/>
          <a:stretch/>
        </p:blipFill>
        <p:spPr bwMode="auto">
          <a:xfrm>
            <a:off x="6351" y="1193800"/>
            <a:ext cx="121920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419527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59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defRPr sz="2133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defRPr sz="4267" b="1">
          <a:solidFill>
            <a:schemeClr val="tx1"/>
          </a:solidFill>
          <a:latin typeface="+mj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j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133">
          <a:solidFill>
            <a:schemeClr val="tx1"/>
          </a:solidFill>
          <a:latin typeface="+mj-lt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pos="370" userDrawn="1">
          <p15:clr>
            <a:srgbClr val="F26B43"/>
          </p15:clr>
        </p15:guide>
        <p15:guide id="3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bass.schule.nrw/19624.ht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719667" y="3884829"/>
            <a:ext cx="1075266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defRPr sz="1600" b="1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20000"/>
              </a:spcBef>
              <a:defRPr sz="32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de-DE" altLang="de-DE" sz="2133" b="0" dirty="0">
              <a:latin typeface="Arial-BoldMT" charset="0"/>
            </a:endParaRPr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3" y="3825044"/>
            <a:ext cx="9436319" cy="1872208"/>
          </a:xfrm>
        </p:spPr>
        <p:txBody>
          <a:bodyPr/>
          <a:lstStyle/>
          <a:p>
            <a:r>
              <a:rPr lang="de-DE" dirty="0"/>
              <a:t>DIB-Treffen 29.10.2025 </a:t>
            </a:r>
            <a:br>
              <a:rPr lang="de-DE" dirty="0"/>
            </a:br>
            <a:r>
              <a:rPr lang="de-DE" dirty="0"/>
              <a:t>Session 1: DiB-Neueinsteiger – Infos und Klärung von Fragen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C8FF770F-8F34-BA4E-93AB-82586C551F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251" y="120027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79855" y="1844824"/>
            <a:ext cx="10226812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Qualifizierungsmaßnahme und erste Schritte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Kommunikation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Aufgaben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Austausch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Sonstiges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r>
              <a:rPr lang="de-DE" altLang="de-DE" sz="3200" dirty="0">
                <a:ea typeface="Geneva" pitchFamily="-112" charset="-128"/>
              </a:rPr>
              <a:t>Tagesordnung</a:t>
            </a:r>
            <a:endParaRPr lang="de-DE" sz="32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2621" y="2060970"/>
            <a:ext cx="10378209" cy="4392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Qualifizierungsmaßnahme für alle DiBs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Anmeldung eigenständig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Eine Entlastungsstunde pro Schule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de-DE" altLang="de-DE" sz="2200" b="0" dirty="0"/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Ein verpflichtendes Treffen aller DiBs im HSK 1x im Jahr im Herbst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Weitere freiwillige regionale und </a:t>
            </a:r>
            <a:r>
              <a:rPr lang="de-DE" altLang="de-DE" sz="2200" b="0" dirty="0" err="1"/>
              <a:t>schulformspezifische</a:t>
            </a:r>
            <a:r>
              <a:rPr lang="de-DE" altLang="de-DE" sz="2200" b="0" dirty="0"/>
              <a:t> Treffen unterjährig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1. Qualifizierungsmaßnahme und erste Schritte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88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900" y="956603"/>
            <a:ext cx="10742420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de-DE" altLang="de-DE" sz="3200" b="0" dirty="0"/>
              <a:t>2. </a:t>
            </a:r>
            <a:r>
              <a:rPr lang="de-DE" altLang="de-DE" sz="3000" b="0" dirty="0"/>
              <a:t>Kommunikation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6E8218CE-27C7-B4B0-8954-8A53753DFCD5}"/>
              </a:ext>
            </a:extLst>
          </p:cNvPr>
          <p:cNvSpPr txBox="1"/>
          <p:nvPr/>
        </p:nvSpPr>
        <p:spPr>
          <a:xfrm>
            <a:off x="587388" y="1880828"/>
            <a:ext cx="1101722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  <a:sym typeface="Wingdings" panose="05000000000000000000" pitchFamily="2" charset="2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Logineo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 Schule – Plattform: E-Mail-Zugang, wöchentlich abrufen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Delegation möglich</a:t>
            </a: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  <a:p>
            <a:pPr algn="l"/>
            <a:endParaRPr lang="de-DE" sz="2200" dirty="0">
              <a:solidFill>
                <a:srgbClr val="000000"/>
              </a:solidFill>
              <a:latin typeface="var(--bs-body-font-family)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dirty="0" err="1">
                <a:solidFill>
                  <a:srgbClr val="000000"/>
                </a:solidFill>
                <a:latin typeface="Barlow" panose="00000500000000000000" pitchFamily="2" charset="0"/>
              </a:rPr>
              <a:t>Logineo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 LMS als Dateiablage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200" b="0" i="0" dirty="0">
              <a:solidFill>
                <a:srgbClr val="000000"/>
              </a:solidFill>
              <a:effectLst/>
              <a:latin typeface="Barlow" panose="00000500000000000000" pitchFamily="2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dirty="0" err="1">
                <a:solidFill>
                  <a:srgbClr val="000000"/>
                </a:solidFill>
                <a:latin typeface="Barlow" panose="00000500000000000000" pitchFamily="2" charset="0"/>
              </a:rPr>
              <a:t>Edumaps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: Angebote des Medienzentrums, Regionale Treffen, Medienberatung</a:t>
            </a:r>
            <a:endParaRPr lang="de-DE" sz="2200" b="0" i="0" dirty="0">
              <a:solidFill>
                <a:srgbClr val="000000"/>
              </a:solidFill>
              <a:effectLst/>
              <a:latin typeface="Barlow" panose="00000500000000000000" pitchFamily="2" charset="0"/>
            </a:endParaRPr>
          </a:p>
          <a:p>
            <a:pPr algn="l"/>
            <a:endParaRPr lang="de-DE" sz="2200" b="0" i="0" dirty="0">
              <a:solidFill>
                <a:srgbClr val="000000"/>
              </a:solidFill>
              <a:effectLst/>
              <a:latin typeface="Barlow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Bildungsnetzwerk HSK: Bündelung verschiedener Professionen im HSK -&gt; Anmeldung zu Workshops und Fortbildungen, Terminliste</a:t>
            </a: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78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E71850-508D-8BF8-0482-4DF3C0BAE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sz="3600" b="0" dirty="0"/>
              <a:t>2. Aufgaben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FA86589-851A-38DB-5DA8-3752DBD2EC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88" y="1622778"/>
            <a:ext cx="11378834" cy="4830410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200" i="1" u="sng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https://</a:t>
            </a:r>
            <a:r>
              <a:rPr lang="de-DE" sz="2200" dirty="0" err="1">
                <a:solidFill>
                  <a:srgbClr val="000000"/>
                </a:solidFill>
                <a:latin typeface="Barlow" panose="00000500000000000000" pitchFamily="2" charset="0"/>
              </a:rPr>
              <a:t>www.schulministerium.nrw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/digitalisierungsbeauftragte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1028683" lvl="1" indent="-342900">
              <a:buFont typeface="Arial" panose="020B0604020202020204" pitchFamily="34" charset="0"/>
              <a:buChar char="•"/>
            </a:pPr>
            <a:r>
              <a:rPr lang="de-DE" sz="2600" dirty="0">
                <a:solidFill>
                  <a:srgbClr val="000000"/>
                </a:solidFill>
                <a:latin typeface="Barlow" panose="00000500000000000000" pitchFamily="2" charset="0"/>
              </a:rPr>
              <a:t>Ansprechpartner und Schnittstelle in der eigenen Schule zwischen Dezernat 46.4/ Medienberatende und eigene Schulleitung und Kollegium</a:t>
            </a:r>
          </a:p>
          <a:p>
            <a:pPr marL="1028683" lvl="1" indent="-342900">
              <a:buFont typeface="Arial" panose="020B0604020202020204" pitchFamily="34" charset="0"/>
              <a:buChar char="•"/>
            </a:pPr>
            <a:endParaRPr lang="de-DE" sz="2600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1028683" lvl="1" indent="-342900">
              <a:buFont typeface="Arial" panose="020B0604020202020204" pitchFamily="34" charset="0"/>
              <a:buChar char="•"/>
            </a:pPr>
            <a:r>
              <a:rPr lang="de-DE" sz="2600" dirty="0">
                <a:solidFill>
                  <a:srgbClr val="000000"/>
                </a:solidFill>
                <a:latin typeface="Barlow" panose="00000500000000000000" pitchFamily="2" charset="0"/>
              </a:rPr>
              <a:t>Erlass für die Digitalisierungsbeauftragten: </a:t>
            </a:r>
            <a:r>
              <a:rPr lang="de-DE" sz="2600" dirty="0">
                <a:solidFill>
                  <a:srgbClr val="000000"/>
                </a:solidFill>
                <a:latin typeface="Barlow" panose="00000500000000000000" pitchFamily="2" charset="0"/>
                <a:hlinkClick r:id="rId2"/>
              </a:rPr>
              <a:t>https://</a:t>
            </a:r>
            <a:r>
              <a:rPr lang="de-DE" sz="2600" dirty="0" err="1">
                <a:solidFill>
                  <a:srgbClr val="000000"/>
                </a:solidFill>
                <a:latin typeface="Barlow" panose="00000500000000000000" pitchFamily="2" charset="0"/>
                <a:hlinkClick r:id="rId2"/>
              </a:rPr>
              <a:t>bass.schule.nrw</a:t>
            </a:r>
            <a:r>
              <a:rPr lang="de-DE" sz="2600" dirty="0">
                <a:solidFill>
                  <a:srgbClr val="000000"/>
                </a:solidFill>
                <a:latin typeface="Barlow" panose="00000500000000000000" pitchFamily="2" charset="0"/>
                <a:hlinkClick r:id="rId2"/>
              </a:rPr>
              <a:t>/</a:t>
            </a:r>
            <a:r>
              <a:rPr lang="de-DE" sz="2600" dirty="0" err="1">
                <a:solidFill>
                  <a:srgbClr val="000000"/>
                </a:solidFill>
                <a:latin typeface="Barlow" panose="00000500000000000000" pitchFamily="2" charset="0"/>
                <a:hlinkClick r:id="rId2"/>
              </a:rPr>
              <a:t>19624.htm</a:t>
            </a:r>
            <a:endParaRPr lang="de-DE" sz="2600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495297" indent="-342900">
              <a:buFont typeface="Arial" panose="020B0604020202020204" pitchFamily="34" charset="0"/>
              <a:buChar char="•"/>
            </a:pPr>
            <a:endParaRPr lang="de-DE" sz="2600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0000"/>
              </a:solidFill>
              <a:latin typeface="Barlow" panose="00000500000000000000" pitchFamily="2" charset="0"/>
            </a:endParaRPr>
          </a:p>
          <a:p>
            <a:pPr marL="495297" indent="-34290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BD7440D-999B-2525-F2A6-949473B581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0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3E336-91F7-F71A-23D8-2B81290AE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4EC9653-6CCD-5D05-4666-F75CC6FB2E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6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F80BB03-07C9-F136-7DE4-52219D3DB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4D276738-87CA-35A3-D93D-1245392D2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621" y="707085"/>
            <a:ext cx="8707601" cy="615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90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541EF-D64D-5856-334D-CD1FC7184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A8DE74-ED1E-00EF-0E22-B230996B3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200" b="0" dirty="0"/>
              <a:t>3. </a:t>
            </a:r>
            <a:r>
              <a:rPr lang="de-DE" altLang="de-DE" sz="3000" b="0" dirty="0"/>
              <a:t>Austausch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95030E0-FDBD-3ED7-1955-1B8DA61E8F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7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5387E69-E040-7F7B-04E9-5EC7F4384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F5F0985-F8A2-1574-AE7D-1D747A485933}"/>
              </a:ext>
            </a:extLst>
          </p:cNvPr>
          <p:cNvSpPr txBox="1"/>
          <p:nvPr/>
        </p:nvSpPr>
        <p:spPr>
          <a:xfrm>
            <a:off x="587388" y="1772816"/>
            <a:ext cx="11745723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de-DE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u="sng" dirty="0">
                <a:solidFill>
                  <a:srgbClr val="212529"/>
                </a:solidFill>
                <a:latin typeface="Barlow" panose="00000500000000000000" pitchFamily="2" charset="0"/>
              </a:rPr>
              <a:t>Raum zum Austausch: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Wurdest du schon qualifiziert?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Wie wirst du in der Schule eingesetzt?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Welche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Best-Practice-Beispiele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 gibt es an deiner Schule?</a:t>
            </a:r>
          </a:p>
          <a:p>
            <a:pPr marL="952485" lvl="1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Welche weiteren Ideen hast du/ wünscht du dir?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Welche Grenzen oder Fallstricke sind bereits aufgefallen?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Wie wird die Rolle als DiB an deiner Schule gelebt?</a:t>
            </a:r>
            <a:endParaRPr lang="de-DE" sz="2200" b="0" i="0" dirty="0">
              <a:solidFill>
                <a:srgbClr val="000000"/>
              </a:solidFill>
              <a:effectLst/>
              <a:latin typeface="var(--bs-body-font-family)"/>
            </a:endParaRPr>
          </a:p>
          <a:p>
            <a:pPr algn="l">
              <a:buNone/>
            </a:pP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24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4. Sonstiges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8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A37E2393-A83C-93DE-D414-3E67D7E1FCF6}"/>
              </a:ext>
            </a:extLst>
          </p:cNvPr>
          <p:cNvSpPr txBox="1"/>
          <p:nvPr/>
        </p:nvSpPr>
        <p:spPr>
          <a:xfrm>
            <a:off x="477925" y="2232192"/>
            <a:ext cx="11236150" cy="352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b="1" dirty="0"/>
              <a:t>Gibt es noch offene Fragen?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de-DE" sz="2200" b="1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b="1" dirty="0"/>
              <a:t>Wo wünscht du dir weitere Unterstützung?</a:t>
            </a:r>
          </a:p>
          <a:p>
            <a:pPr marL="457200" indent="-457200" algn="r">
              <a:lnSpc>
                <a:spcPct val="150000"/>
              </a:lnSpc>
              <a:buFont typeface="+mj-lt"/>
              <a:buAutoNum type="arabicPeriod"/>
            </a:pPr>
            <a:r>
              <a:rPr lang="de-DE" sz="2200" b="1" dirty="0"/>
              <a:t>Unklarheiten</a:t>
            </a:r>
            <a:r>
              <a:rPr lang="de-DE" sz="2200" b="1"/>
              <a:t>?                                                          </a:t>
            </a:r>
            <a:r>
              <a:rPr lang="de-DE" sz="4400" b="1" dirty="0"/>
              <a:t>Danke für deine              Aufmerksamkeit!</a:t>
            </a:r>
          </a:p>
        </p:txBody>
      </p:sp>
    </p:spTree>
    <p:extLst>
      <p:ext uri="{BB962C8B-B14F-4D97-AF65-F5344CB8AC3E}">
        <p14:creationId xmlns:p14="http://schemas.microsoft.com/office/powerpoint/2010/main" val="995300001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_intranet">
  <a:themeElements>
    <a:clrScheme name="vorlage_intranet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vorlage_intranet">
      <a:majorFont>
        <a:latin typeface="Arial-BoldMT"/>
        <a:ea typeface=""/>
        <a:cs typeface=""/>
      </a:majorFont>
      <a:minorFont>
        <a:latin typeface="Arial-Bold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vorlage_intran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seite">
  <a:themeElements>
    <a:clrScheme name="Titelseite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Titelseite">
      <a:majorFont>
        <a:latin typeface="Arial-Bold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Titelse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vorlage_intranet</Template>
  <TotalTime>0</TotalTime>
  <Words>432</Words>
  <Application>Microsoft Office PowerPoint</Application>
  <PresentationFormat>Breitbild</PresentationFormat>
  <Paragraphs>72</Paragraphs>
  <Slides>8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8</vt:i4>
      </vt:variant>
    </vt:vector>
  </HeadingPairs>
  <TitlesOfParts>
    <vt:vector size="10" baseType="lpstr">
      <vt:lpstr>vorlage_intranet</vt:lpstr>
      <vt:lpstr>Titelseite</vt:lpstr>
      <vt:lpstr>DIB-Treffen 29.10.2025  Session 1: DiB-Neueinsteiger – Infos und Klärung von Fragen</vt:lpstr>
      <vt:lpstr>Tagesordnung</vt:lpstr>
      <vt:lpstr>1. Qualifizierungsmaßnahme und erste Schritte</vt:lpstr>
      <vt:lpstr>2. Kommunikation</vt:lpstr>
      <vt:lpstr>2. Aufgaben</vt:lpstr>
      <vt:lpstr>PowerPoint-Präsentation</vt:lpstr>
      <vt:lpstr>3. Austausch</vt:lpstr>
      <vt:lpstr>4. Sonstiges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Anne Krems</dc:creator>
  <cp:lastModifiedBy>Opfer-Nagel, Christian</cp:lastModifiedBy>
  <cp:revision>157</cp:revision>
  <dcterms:created xsi:type="dcterms:W3CDTF">2012-04-05T12:46:17Z</dcterms:created>
  <dcterms:modified xsi:type="dcterms:W3CDTF">2025-10-29T10:12:45Z</dcterms:modified>
</cp:coreProperties>
</file>